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Dana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Kristi</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Kristi</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Dana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Dana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Kaylee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Courtney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7" name="Shape 1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Dana</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5" name="Shape 1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Dana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Kaylee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6" name="Shape 1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Kristi</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6" name="Shape 1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Kaylee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Courtney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6" name="Shape 21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Kaylee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Kaylee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Kaylee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Kristi</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Courtney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Courtney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Kristi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10" name="Shape 10"/>
          <p:cNvSpPr txBox="1"/>
          <p:nvPr>
            <p:ph type="ctrTitle"/>
          </p:nvPr>
        </p:nvSpPr>
        <p:spPr>
          <a:xfrm>
            <a:off x="311700" y="392150"/>
            <a:ext cx="8520599" cy="2690399"/>
          </a:xfrm>
          <a:prstGeom prst="rect">
            <a:avLst/>
          </a:prstGeom>
        </p:spPr>
        <p:txBody>
          <a:bodyPr anchorCtr="0" anchor="ctr" bIns="91425" lIns="91425" rIns="91425" tIns="91425"/>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p:txBody>
      </p:sp>
      <p:sp>
        <p:nvSpPr>
          <p:cNvPr id="11" name="Shape 11"/>
          <p:cNvSpPr txBox="1"/>
          <p:nvPr>
            <p:ph idx="1" type="subTitle"/>
          </p:nvPr>
        </p:nvSpPr>
        <p:spPr>
          <a:xfrm>
            <a:off x="311700" y="3890400"/>
            <a:ext cx="8520599" cy="706200"/>
          </a:xfrm>
          <a:prstGeom prst="rect">
            <a:avLst/>
          </a:prstGeom>
        </p:spPr>
        <p:txBody>
          <a:bodyPr anchorCtr="0" anchor="ctr" bIns="91425" lIns="91425" rIns="91425" tIns="91425"/>
          <a:lstStyle>
            <a:lvl1pPr algn="ctr">
              <a:lnSpc>
                <a:spcPct val="100000"/>
              </a:lnSpc>
              <a:spcBef>
                <a:spcPts val="0"/>
              </a:spcBef>
              <a:spcAft>
                <a:spcPts val="0"/>
              </a:spcAft>
              <a:buClr>
                <a:schemeClr val="accent1"/>
              </a:buClr>
              <a:buSzPct val="100000"/>
              <a:buNone/>
              <a:defRPr b="1" sz="2100">
                <a:solidFill>
                  <a:schemeClr val="accent1"/>
                </a:solidFill>
              </a:defRPr>
            </a:lvl1pPr>
            <a:lvl2pPr algn="ctr">
              <a:lnSpc>
                <a:spcPct val="100000"/>
              </a:lnSpc>
              <a:spcBef>
                <a:spcPts val="0"/>
              </a:spcBef>
              <a:spcAft>
                <a:spcPts val="0"/>
              </a:spcAft>
              <a:buClr>
                <a:schemeClr val="accent1"/>
              </a:buClr>
              <a:buSzPct val="100000"/>
              <a:buNone/>
              <a:defRPr b="1" sz="2100">
                <a:solidFill>
                  <a:schemeClr val="accent1"/>
                </a:solidFill>
              </a:defRPr>
            </a:lvl2pPr>
            <a:lvl3pPr algn="ctr">
              <a:lnSpc>
                <a:spcPct val="100000"/>
              </a:lnSpc>
              <a:spcBef>
                <a:spcPts val="0"/>
              </a:spcBef>
              <a:spcAft>
                <a:spcPts val="0"/>
              </a:spcAft>
              <a:buClr>
                <a:schemeClr val="accent1"/>
              </a:buClr>
              <a:buSzPct val="100000"/>
              <a:buNone/>
              <a:defRPr b="1" sz="2100">
                <a:solidFill>
                  <a:schemeClr val="accent1"/>
                </a:solidFill>
              </a:defRPr>
            </a:lvl3pPr>
            <a:lvl4pPr algn="ctr">
              <a:lnSpc>
                <a:spcPct val="100000"/>
              </a:lnSpc>
              <a:spcBef>
                <a:spcPts val="0"/>
              </a:spcBef>
              <a:spcAft>
                <a:spcPts val="0"/>
              </a:spcAft>
              <a:buClr>
                <a:schemeClr val="accent1"/>
              </a:buClr>
              <a:buSzPct val="100000"/>
              <a:buNone/>
              <a:defRPr b="1" sz="2100">
                <a:solidFill>
                  <a:schemeClr val="accent1"/>
                </a:solidFill>
              </a:defRPr>
            </a:lvl4pPr>
            <a:lvl5pPr algn="ctr">
              <a:lnSpc>
                <a:spcPct val="100000"/>
              </a:lnSpc>
              <a:spcBef>
                <a:spcPts val="0"/>
              </a:spcBef>
              <a:spcAft>
                <a:spcPts val="0"/>
              </a:spcAft>
              <a:buClr>
                <a:schemeClr val="accent1"/>
              </a:buClr>
              <a:buSzPct val="100000"/>
              <a:buNone/>
              <a:defRPr b="1" sz="2100">
                <a:solidFill>
                  <a:schemeClr val="accent1"/>
                </a:solidFill>
              </a:defRPr>
            </a:lvl5pPr>
            <a:lvl6pPr algn="ctr">
              <a:lnSpc>
                <a:spcPct val="100000"/>
              </a:lnSpc>
              <a:spcBef>
                <a:spcPts val="0"/>
              </a:spcBef>
              <a:spcAft>
                <a:spcPts val="0"/>
              </a:spcAft>
              <a:buClr>
                <a:schemeClr val="accent1"/>
              </a:buClr>
              <a:buSzPct val="100000"/>
              <a:buNone/>
              <a:defRPr b="1" sz="2100">
                <a:solidFill>
                  <a:schemeClr val="accent1"/>
                </a:solidFill>
              </a:defRPr>
            </a:lvl6pPr>
            <a:lvl7pPr algn="ctr">
              <a:lnSpc>
                <a:spcPct val="100000"/>
              </a:lnSpc>
              <a:spcBef>
                <a:spcPts val="0"/>
              </a:spcBef>
              <a:spcAft>
                <a:spcPts val="0"/>
              </a:spcAft>
              <a:buClr>
                <a:schemeClr val="accent1"/>
              </a:buClr>
              <a:buSzPct val="100000"/>
              <a:buNone/>
              <a:defRPr b="1" sz="2100">
                <a:solidFill>
                  <a:schemeClr val="accent1"/>
                </a:solidFill>
              </a:defRPr>
            </a:lvl7pPr>
            <a:lvl8pPr algn="ctr">
              <a:lnSpc>
                <a:spcPct val="100000"/>
              </a:lnSpc>
              <a:spcBef>
                <a:spcPts val="0"/>
              </a:spcBef>
              <a:spcAft>
                <a:spcPts val="0"/>
              </a:spcAft>
              <a:buClr>
                <a:schemeClr val="accent1"/>
              </a:buClr>
              <a:buSzPct val="100000"/>
              <a:buNone/>
              <a:defRPr b="1" sz="2100">
                <a:solidFill>
                  <a:schemeClr val="accent1"/>
                </a:solidFill>
              </a:defRPr>
            </a:lvl8pPr>
            <a:lvl9pPr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240275"/>
            <a:ext cx="8520599" cy="1981800"/>
          </a:xfrm>
          <a:prstGeom prst="rect">
            <a:avLst/>
          </a:prstGeom>
        </p:spPr>
        <p:txBody>
          <a:bodyPr anchorCtr="0" anchor="b" bIns="91425" lIns="91425" rIns="91425" tIns="91425"/>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p:txBody>
      </p:sp>
      <p:sp>
        <p:nvSpPr>
          <p:cNvPr id="47" name="Shape 47"/>
          <p:cNvSpPr txBox="1"/>
          <p:nvPr>
            <p:ph idx="1" type="body"/>
          </p:nvPr>
        </p:nvSpPr>
        <p:spPr>
          <a:xfrm>
            <a:off x="311700" y="3304625"/>
            <a:ext cx="8520599" cy="1300800"/>
          </a:xfrm>
          <a:prstGeom prst="rect">
            <a:avLst/>
          </a:prstGeom>
        </p:spPr>
        <p:txBody>
          <a:bodyPr anchorCtr="0" anchor="t" bIns="91425" lIns="91425" rIns="91425" tIns="91425"/>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sp>
        <p:nvSpPr>
          <p:cNvPr id="14" name="Shape 14"/>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311700" y="1228675"/>
            <a:ext cx="8520599" cy="33401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3117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2" type="body"/>
          </p:nvPr>
        </p:nvSpPr>
        <p:spPr>
          <a:xfrm>
            <a:off x="48324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04800" y="309350"/>
            <a:ext cx="8537700" cy="748200"/>
          </a:xfrm>
          <a:prstGeom prst="rect">
            <a:avLst/>
          </a:prstGeom>
        </p:spPr>
        <p:txBody>
          <a:bodyPr anchorCtr="0" anchor="t" bIns="91425" lIns="91425" rIns="91425" tIns="91425"/>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2" name="Shape 32"/>
        <p:cNvGrpSpPr/>
        <p:nvPr/>
      </p:nvGrpSpPr>
      <p:grpSpPr>
        <a:xfrm>
          <a:off x="0" y="0"/>
          <a:ext cx="0" cy="0"/>
          <a:chOff x="0" y="0"/>
          <a:chExt cx="0" cy="0"/>
        </a:xfrm>
      </p:grpSpPr>
      <p:sp>
        <p:nvSpPr>
          <p:cNvPr id="33" name="Shape 33"/>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7" name="Shape 37"/>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8" name="Shape 38"/>
          <p:cNvSpPr txBox="1"/>
          <p:nvPr>
            <p:ph type="title"/>
          </p:nvPr>
        </p:nvSpPr>
        <p:spPr>
          <a:xfrm>
            <a:off x="265500" y="1081400"/>
            <a:ext cx="4045199" cy="1710300"/>
          </a:xfrm>
          <a:prstGeom prst="rect">
            <a:avLst/>
          </a:prstGeom>
        </p:spPr>
        <p:txBody>
          <a:bodyPr anchorCtr="0" anchor="b" bIns="91425" lIns="91425" rIns="91425" tIns="91425"/>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p:txBody>
      </p:sp>
      <p:sp>
        <p:nvSpPr>
          <p:cNvPr id="39" name="Shape 39"/>
          <p:cNvSpPr txBox="1"/>
          <p:nvPr>
            <p:ph idx="1" type="subTitle"/>
          </p:nvPr>
        </p:nvSpPr>
        <p:spPr>
          <a:xfrm>
            <a:off x="265500" y="2845222"/>
            <a:ext cx="4045199" cy="1345500"/>
          </a:xfrm>
          <a:prstGeom prst="rect">
            <a:avLst/>
          </a:prstGeom>
        </p:spPr>
        <p:txBody>
          <a:bodyPr anchorCtr="0" anchor="t" bIns="91425" lIns="91425" rIns="91425" tIns="91425"/>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p:txBody>
      </p:sp>
      <p:sp>
        <p:nvSpPr>
          <p:cNvPr id="40" name="Shape 4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9500" y="4230575"/>
            <a:ext cx="5998800" cy="598799"/>
          </a:xfrm>
          <a:prstGeom prst="rect">
            <a:avLst/>
          </a:prstGeom>
        </p:spPr>
        <p:txBody>
          <a:bodyPr anchorCtr="0" anchor="ctr" bIns="91425" lIns="91425" rIns="91425" tIns="91425"/>
          <a:lstStyle>
            <a:lvl1pPr>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292850"/>
            <a:ext cx="8520599" cy="800999"/>
          </a:xfrm>
          <a:prstGeom prst="rect">
            <a:avLst/>
          </a:prstGeom>
          <a:noFill/>
          <a:ln>
            <a:noFill/>
          </a:ln>
        </p:spPr>
        <p:txBody>
          <a:bodyPr anchorCtr="0" anchor="t" bIns="91425" lIns="91425" rIns="91425" tIns="91425"/>
          <a:lstStyle>
            <a:lvl1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6" name="Shape 6"/>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0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littlefreelibrary.org/" TargetMode="External"/><Relationship Id="rId4" Type="http://schemas.openxmlformats.org/officeDocument/2006/relationships/image" Target="../media/image2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www.bhg.com/health-family/school/homework/how-to-start-a-parent-child-book-club/" TargetMode="External"/><Relationship Id="rId4" Type="http://schemas.openxmlformats.org/officeDocument/2006/relationships/image" Target="../media/image0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 Id="rId3" Type="http://schemas.openxmlformats.org/officeDocument/2006/relationships/image" Target="../media/image0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www.grantcolib.info/about/kids-corner/10-reasons-you-should-read-to-your-kids/" TargetMode="External"/><Relationship Id="rId4" Type="http://schemas.openxmlformats.org/officeDocument/2006/relationships/image" Target="../media/image07.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1.png"/><Relationship Id="rId4" Type="http://schemas.openxmlformats.org/officeDocument/2006/relationships/image" Target="../media/image15.jpg"/><Relationship Id="rId5" Type="http://schemas.openxmlformats.org/officeDocument/2006/relationships/image" Target="../media/image09.jpg"/><Relationship Id="rId6" Type="http://schemas.openxmlformats.org/officeDocument/2006/relationships/image" Target="../media/image10.jpg"/><Relationship Id="rId7"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7.jpg"/><Relationship Id="rId4" Type="http://schemas.openxmlformats.org/officeDocument/2006/relationships/image" Target="../media/image16.jpg"/><Relationship Id="rId5" Type="http://schemas.openxmlformats.org/officeDocument/2006/relationships/image" Target="../media/image14.jpg"/><Relationship Id="rId6" Type="http://schemas.openxmlformats.org/officeDocument/2006/relationships/image" Target="../media/image2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8.jpg"/><Relationship Id="rId4" Type="http://schemas.openxmlformats.org/officeDocument/2006/relationships/image" Target="../media/image25.jpg"/><Relationship Id="rId5" Type="http://schemas.openxmlformats.org/officeDocument/2006/relationships/image" Target="../media/image20.jpg"/><Relationship Id="rId6" Type="http://schemas.openxmlformats.org/officeDocument/2006/relationships/image" Target="../media/image2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22.jpg"/><Relationship Id="rId4" Type="http://schemas.openxmlformats.org/officeDocument/2006/relationships/image" Target="../media/image21.jpg"/><Relationship Id="rId5" Type="http://schemas.openxmlformats.org/officeDocument/2006/relationships/image" Target="../media/image27.jpg"/><Relationship Id="rId6" Type="http://schemas.openxmlformats.org/officeDocument/2006/relationships/image" Target="../media/image3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0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311700" y="1795450"/>
            <a:ext cx="8520599" cy="1659900"/>
          </a:xfrm>
          <a:prstGeom prst="rect">
            <a:avLst/>
          </a:prstGeom>
        </p:spPr>
        <p:txBody>
          <a:bodyPr anchorCtr="0" anchor="ctr" bIns="91425" lIns="91425" rIns="91425" tIns="91425">
            <a:noAutofit/>
          </a:bodyPr>
          <a:lstStyle/>
          <a:p>
            <a:pPr rtl="0">
              <a:spcBef>
                <a:spcPts val="0"/>
              </a:spcBef>
              <a:buNone/>
            </a:pPr>
            <a:r>
              <a:rPr lang="en" sz="7200"/>
              <a:t>Reading Makes A Difference</a:t>
            </a:r>
          </a:p>
          <a:p>
            <a:pPr rtl="0">
              <a:spcBef>
                <a:spcPts val="0"/>
              </a:spcBef>
              <a:buNone/>
            </a:pPr>
            <a:r>
              <a:rPr lang="en" sz="3000"/>
              <a:t>(And you can, too!)</a:t>
            </a:r>
          </a:p>
        </p:txBody>
      </p:sp>
      <p:sp>
        <p:nvSpPr>
          <p:cNvPr id="56" name="Shape 56"/>
          <p:cNvSpPr txBox="1"/>
          <p:nvPr>
            <p:ph idx="1" type="subTitle"/>
          </p:nvPr>
        </p:nvSpPr>
        <p:spPr>
          <a:xfrm>
            <a:off x="311700" y="3890400"/>
            <a:ext cx="8520599" cy="706200"/>
          </a:xfrm>
          <a:prstGeom prst="rect">
            <a:avLst/>
          </a:prstGeom>
        </p:spPr>
        <p:txBody>
          <a:bodyPr anchorCtr="0" anchor="ctr" bIns="91425" lIns="91425" rIns="91425" tIns="91425">
            <a:noAutofit/>
          </a:bodyPr>
          <a:lstStyle/>
          <a:p>
            <a:pPr>
              <a:spcBef>
                <a:spcPts val="0"/>
              </a:spcBef>
              <a:buNone/>
            </a:pPr>
            <a:r>
              <a:rPr lang="en" sz="3000">
                <a:latin typeface="Amatic SC"/>
                <a:ea typeface="Amatic SC"/>
                <a:cs typeface="Amatic SC"/>
                <a:sym typeface="Amatic SC"/>
              </a:rPr>
              <a:t>By Dana Kerins, Courtney Folkes, Kristi Wilson, and Kaylee Dougherty</a:t>
            </a:r>
            <a:r>
              <a:rPr lang="en"/>
              <a:t> </a:t>
            </a:r>
          </a:p>
        </p:txBody>
      </p:sp>
      <p:pic>
        <p:nvPicPr>
          <p:cNvPr id="57" name="Shape 57"/>
          <p:cNvPicPr preferRelativeResize="0"/>
          <p:nvPr/>
        </p:nvPicPr>
        <p:blipFill>
          <a:blip r:embed="rId3">
            <a:alphaModFix/>
          </a:blip>
          <a:stretch>
            <a:fillRect/>
          </a:stretch>
        </p:blipFill>
        <p:spPr>
          <a:xfrm>
            <a:off x="2875900" y="0"/>
            <a:ext cx="3048000" cy="198187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Parent survey results</a:t>
            </a:r>
          </a:p>
        </p:txBody>
      </p:sp>
      <p:sp>
        <p:nvSpPr>
          <p:cNvPr id="115" name="Shape 115"/>
          <p:cNvSpPr txBox="1"/>
          <p:nvPr>
            <p:ph idx="1" type="body"/>
          </p:nvPr>
        </p:nvSpPr>
        <p:spPr>
          <a:xfrm>
            <a:off x="311700" y="1228675"/>
            <a:ext cx="8520599" cy="3340199"/>
          </a:xfrm>
          <a:prstGeom prst="rect">
            <a:avLst/>
          </a:prstGeom>
          <a:solidFill>
            <a:srgbClr val="B4A7D6"/>
          </a:solidFill>
        </p:spPr>
        <p:txBody>
          <a:bodyPr anchorCtr="0" anchor="t" bIns="91425" lIns="91425" rIns="91425" tIns="91425">
            <a:noAutofit/>
          </a:bodyPr>
          <a:lstStyle/>
          <a:p>
            <a:pPr indent="-228600" lvl="0" marL="457200" rtl="0">
              <a:spcBef>
                <a:spcPts val="0"/>
              </a:spcBef>
              <a:buClr>
                <a:srgbClr val="434343"/>
              </a:buClr>
              <a:buSzPct val="100000"/>
            </a:pPr>
            <a:r>
              <a:rPr b="1" lang="en" sz="1400">
                <a:solidFill>
                  <a:srgbClr val="434343"/>
                </a:solidFill>
              </a:rPr>
              <a:t>96 Total Responses </a:t>
            </a:r>
          </a:p>
          <a:p>
            <a:pPr indent="-228600" lvl="1" marL="914400" rtl="0">
              <a:spcBef>
                <a:spcPts val="0"/>
              </a:spcBef>
              <a:buClr>
                <a:srgbClr val="434343"/>
              </a:buClr>
            </a:pPr>
            <a:r>
              <a:rPr lang="en">
                <a:solidFill>
                  <a:srgbClr val="434343"/>
                </a:solidFill>
              </a:rPr>
              <a:t>Responses came from parents at BSU and local daycares in Boise</a:t>
            </a:r>
          </a:p>
          <a:p>
            <a:pPr indent="-228600" lvl="0" marL="457200" rtl="0">
              <a:spcBef>
                <a:spcPts val="0"/>
              </a:spcBef>
              <a:buClr>
                <a:srgbClr val="434343"/>
              </a:buClr>
              <a:buSzPct val="100000"/>
            </a:pPr>
            <a:r>
              <a:rPr b="1" lang="en" sz="1400">
                <a:solidFill>
                  <a:srgbClr val="434343"/>
                </a:solidFill>
              </a:rPr>
              <a:t>Results</a:t>
            </a:r>
          </a:p>
          <a:p>
            <a:pPr indent="-228600" lvl="1" marL="914400" rtl="0">
              <a:spcBef>
                <a:spcPts val="0"/>
              </a:spcBef>
              <a:buClr>
                <a:srgbClr val="434343"/>
              </a:buClr>
            </a:pPr>
            <a:r>
              <a:rPr lang="en">
                <a:solidFill>
                  <a:srgbClr val="434343"/>
                </a:solidFill>
              </a:rPr>
              <a:t>71% of parents worked full time while 86% of their significant others also worked full time</a:t>
            </a:r>
          </a:p>
          <a:p>
            <a:pPr indent="-228600" lvl="1" marL="914400" rtl="0">
              <a:spcBef>
                <a:spcPts val="0"/>
              </a:spcBef>
              <a:buClr>
                <a:srgbClr val="434343"/>
              </a:buClr>
            </a:pPr>
            <a:r>
              <a:rPr lang="en">
                <a:solidFill>
                  <a:srgbClr val="434343"/>
                </a:solidFill>
              </a:rPr>
              <a:t>67% of the parents had their infant in daycare throughout the week</a:t>
            </a:r>
          </a:p>
          <a:p>
            <a:pPr indent="-228600" lvl="1" marL="914400" rtl="0">
              <a:spcBef>
                <a:spcPts val="0"/>
              </a:spcBef>
              <a:buClr>
                <a:srgbClr val="434343"/>
              </a:buClr>
            </a:pPr>
            <a:r>
              <a:rPr lang="en">
                <a:solidFill>
                  <a:srgbClr val="434343"/>
                </a:solidFill>
              </a:rPr>
              <a:t>65% of parents had a bachelor's degree or higher while 35% of the parents had an AA Degree or below (GED, high school diploma, no education)</a:t>
            </a:r>
          </a:p>
          <a:p>
            <a:pPr indent="-228600" lvl="1" marL="914400" rtl="0">
              <a:spcBef>
                <a:spcPts val="0"/>
              </a:spcBef>
              <a:buClr>
                <a:srgbClr val="434343"/>
              </a:buClr>
            </a:pPr>
            <a:r>
              <a:rPr lang="en">
                <a:solidFill>
                  <a:srgbClr val="434343"/>
                </a:solidFill>
              </a:rPr>
              <a:t>56% of the parents read everyday while the rest read occasionally </a:t>
            </a:r>
          </a:p>
          <a:p>
            <a:pPr indent="-228600" lvl="1" marL="914400" rtl="0">
              <a:spcBef>
                <a:spcPts val="0"/>
              </a:spcBef>
              <a:buClr>
                <a:srgbClr val="434343"/>
              </a:buClr>
            </a:pPr>
            <a:r>
              <a:rPr lang="en">
                <a:solidFill>
                  <a:srgbClr val="434343"/>
                </a:solidFill>
              </a:rPr>
              <a:t>97% of families owned books in their home (most had a tablet/iPad), but only 64% had appropriate books for their infant to read</a:t>
            </a:r>
          </a:p>
          <a:p>
            <a:pPr indent="0" lvl="0" marL="457200" rtl="0">
              <a:spcBef>
                <a:spcPts val="0"/>
              </a:spcBef>
              <a:buNone/>
            </a:pPr>
            <a:r>
              <a:t/>
            </a:r>
            <a:endParaRPr>
              <a:solidFill>
                <a:srgbClr val="434343"/>
              </a:solidFill>
            </a:endParaRPr>
          </a:p>
          <a:p>
            <a:pPr indent="0" lvl="0" marL="457200" rtl="0">
              <a:spcBef>
                <a:spcPts val="0"/>
              </a:spcBef>
              <a:buNone/>
            </a:pPr>
            <a:r>
              <a:t/>
            </a:r>
            <a:endParaRPr/>
          </a:p>
        </p:txBody>
      </p:sp>
      <p:pic>
        <p:nvPicPr>
          <p:cNvPr id="116" name="Shape 116"/>
          <p:cNvPicPr preferRelativeResize="0"/>
          <p:nvPr/>
        </p:nvPicPr>
        <p:blipFill>
          <a:blip r:embed="rId3">
            <a:alphaModFix/>
          </a:blip>
          <a:stretch>
            <a:fillRect/>
          </a:stretch>
        </p:blipFill>
        <p:spPr>
          <a:xfrm>
            <a:off x="6941050" y="187948"/>
            <a:ext cx="1891250" cy="125942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292850"/>
            <a:ext cx="8520599" cy="800999"/>
          </a:xfrm>
          <a:prstGeom prst="rect">
            <a:avLst/>
          </a:prstGeom>
          <a:solidFill>
            <a:srgbClr val="B4A7D6"/>
          </a:solidFill>
        </p:spPr>
        <p:txBody>
          <a:bodyPr anchorCtr="0" anchor="t" bIns="91425" lIns="91425" rIns="91425" tIns="91425">
            <a:noAutofit/>
          </a:bodyPr>
          <a:lstStyle/>
          <a:p>
            <a:pPr>
              <a:spcBef>
                <a:spcPts val="0"/>
              </a:spcBef>
              <a:buNone/>
            </a:pPr>
            <a:r>
              <a:rPr lang="en"/>
              <a:t>Parent survey results (con’t. )</a:t>
            </a:r>
          </a:p>
        </p:txBody>
      </p:sp>
      <p:sp>
        <p:nvSpPr>
          <p:cNvPr id="122" name="Shape 122"/>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311150" lvl="0" marL="457200" rtl="0">
              <a:spcBef>
                <a:spcPts val="0"/>
              </a:spcBef>
              <a:buSzPct val="100000"/>
              <a:buChar char="●"/>
            </a:pPr>
            <a:r>
              <a:rPr lang="en" sz="1300"/>
              <a:t>83% of parents owned a library card, 39% had attended story time at the library with their infant, 93% said they would use a library card if they were given one</a:t>
            </a:r>
          </a:p>
          <a:p>
            <a:pPr indent="-311150" lvl="0" marL="457200" rtl="0">
              <a:spcBef>
                <a:spcPts val="0"/>
              </a:spcBef>
              <a:buSzPct val="100000"/>
              <a:buChar char="●"/>
            </a:pPr>
            <a:r>
              <a:rPr lang="en" sz="1300"/>
              <a:t>47% of parents expected their infant to be at a kindergarten reading level by kindergarten, the remaining 53% expected their infant to be at a higher level by kindergarten</a:t>
            </a:r>
          </a:p>
          <a:p>
            <a:pPr indent="-311150" lvl="0" marL="457200" rtl="0">
              <a:spcBef>
                <a:spcPts val="0"/>
              </a:spcBef>
              <a:buSzPct val="100000"/>
              <a:buChar char="●"/>
            </a:pPr>
            <a:r>
              <a:rPr lang="en" sz="1300"/>
              <a:t>63% read to their infant everyday, 21% read to their infant a few times a week, the remaining 16% rarely read to their infant</a:t>
            </a:r>
          </a:p>
          <a:p>
            <a:pPr indent="-311150" lvl="0" marL="457200" rtl="0">
              <a:spcBef>
                <a:spcPts val="0"/>
              </a:spcBef>
              <a:buSzPct val="100000"/>
              <a:buChar char="●"/>
            </a:pPr>
            <a:r>
              <a:rPr lang="en" sz="1300"/>
              <a:t>About half of the infants received less than two hours of screen time a day while the other half received none.</a:t>
            </a:r>
          </a:p>
          <a:p>
            <a:pPr indent="-311150" lvl="0" marL="457200" rtl="0">
              <a:spcBef>
                <a:spcPts val="0"/>
              </a:spcBef>
              <a:buSzPct val="100000"/>
              <a:buChar char="●"/>
            </a:pPr>
            <a:r>
              <a:rPr lang="en" sz="1300"/>
              <a:t>91% of parents prefered that their infant learn from a book rather than a tablet</a:t>
            </a:r>
          </a:p>
          <a:p>
            <a:pPr indent="-311150" lvl="0" marL="457200" rtl="0">
              <a:spcBef>
                <a:spcPts val="0"/>
              </a:spcBef>
              <a:buSzPct val="100000"/>
              <a:buChar char="●"/>
            </a:pPr>
            <a:r>
              <a:rPr lang="en" sz="1300"/>
              <a:t>30% of parents believed that their infant did not know the difference between a tablet and a book</a:t>
            </a:r>
          </a:p>
          <a:p>
            <a:pPr indent="-311150" lvl="0" marL="457200">
              <a:spcBef>
                <a:spcPts val="0"/>
              </a:spcBef>
              <a:buSzPct val="100000"/>
              <a:buChar char="●"/>
            </a:pPr>
            <a:r>
              <a:rPr lang="en" sz="1300"/>
              <a:t>Only 65% of the parents’ pediatricians mentioned the importance of reading to their infant</a:t>
            </a:r>
          </a:p>
        </p:txBody>
      </p:sp>
      <p:pic>
        <p:nvPicPr>
          <p:cNvPr id="123" name="Shape 123"/>
          <p:cNvPicPr preferRelativeResize="0"/>
          <p:nvPr/>
        </p:nvPicPr>
        <p:blipFill>
          <a:blip r:embed="rId3">
            <a:alphaModFix/>
          </a:blip>
          <a:stretch>
            <a:fillRect/>
          </a:stretch>
        </p:blipFill>
        <p:spPr>
          <a:xfrm>
            <a:off x="7969725" y="292849"/>
            <a:ext cx="862575" cy="86254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a:hlinkClick/>
          </p:cNvPr>
          <p:cNvSpPr/>
          <p:nvPr/>
        </p:nvSpPr>
        <p:spPr>
          <a:xfrm>
            <a:off x="1765712" y="467037"/>
            <a:ext cx="5612575" cy="4209425"/>
          </a:xfrm>
          <a:prstGeom prst="rect">
            <a:avLst/>
          </a:prstGeom>
          <a:blipFill>
            <a:blip r:embed="rId3">
              <a:alphaModFix/>
            </a:blip>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292850"/>
            <a:ext cx="8520599" cy="800999"/>
          </a:xfrm>
          <a:prstGeom prst="rect">
            <a:avLst/>
          </a:prstGeom>
          <a:solidFill>
            <a:srgbClr val="B4A7D6"/>
          </a:solidFill>
        </p:spPr>
        <p:txBody>
          <a:bodyPr anchorCtr="0" anchor="t" bIns="91425" lIns="91425" rIns="91425" tIns="91425">
            <a:noAutofit/>
          </a:bodyPr>
          <a:lstStyle/>
          <a:p>
            <a:pPr>
              <a:spcBef>
                <a:spcPts val="0"/>
              </a:spcBef>
              <a:buNone/>
            </a:pPr>
            <a:r>
              <a:rPr lang="en"/>
              <a:t>Recommendations for parents </a:t>
            </a:r>
          </a:p>
        </p:txBody>
      </p:sp>
      <p:sp>
        <p:nvSpPr>
          <p:cNvPr id="134" name="Shape 134"/>
          <p:cNvSpPr txBox="1"/>
          <p:nvPr>
            <p:ph idx="1" type="body"/>
          </p:nvPr>
        </p:nvSpPr>
        <p:spPr>
          <a:xfrm>
            <a:off x="272050" y="1218775"/>
            <a:ext cx="8520599" cy="3815700"/>
          </a:xfrm>
          <a:prstGeom prst="rect">
            <a:avLst/>
          </a:prstGeom>
        </p:spPr>
        <p:txBody>
          <a:bodyPr anchorCtr="0" anchor="t" bIns="91425" lIns="91425" rIns="91425" tIns="91425">
            <a:noAutofit/>
          </a:bodyPr>
          <a:lstStyle/>
          <a:p>
            <a:pPr indent="-228600" lvl="0" marL="457200" rtl="0">
              <a:spcBef>
                <a:spcPts val="0"/>
              </a:spcBef>
              <a:buSzPct val="100000"/>
            </a:pPr>
            <a:r>
              <a:rPr b="1" lang="en" sz="1400"/>
              <a:t>Set an example for your infant!</a:t>
            </a:r>
          </a:p>
          <a:p>
            <a:pPr indent="-228600" lvl="1" marL="914400" rtl="0">
              <a:spcBef>
                <a:spcPts val="0"/>
              </a:spcBef>
              <a:buSzPct val="77777"/>
            </a:pPr>
            <a:r>
              <a:rPr lang="en"/>
              <a:t>make sure your infant or child sees you reading! This will make them want to read even more!</a:t>
            </a:r>
          </a:p>
          <a:p>
            <a:pPr indent="-228600" lvl="0" marL="457200" rtl="0">
              <a:spcBef>
                <a:spcPts val="0"/>
              </a:spcBef>
              <a:buSzPct val="100000"/>
            </a:pPr>
            <a:r>
              <a:rPr b="1" lang="en" sz="1400"/>
              <a:t>Take your infant to storytime!</a:t>
            </a:r>
          </a:p>
          <a:p>
            <a:pPr indent="-228600" lvl="1" marL="914400" rtl="0">
              <a:spcBef>
                <a:spcPts val="0"/>
              </a:spcBef>
            </a:pPr>
            <a:r>
              <a:rPr lang="en"/>
              <a:t>Being able to hear an adult read to them in fun voices &amp; different tones helps them understand dialogue (also gets them excited)</a:t>
            </a:r>
          </a:p>
          <a:p>
            <a:pPr indent="-228600" lvl="1" marL="914400" rtl="0">
              <a:spcBef>
                <a:spcPts val="0"/>
              </a:spcBef>
            </a:pPr>
            <a:r>
              <a:rPr lang="en"/>
              <a:t>Infants benefit from watching other infants get engaged in a story</a:t>
            </a:r>
          </a:p>
          <a:p>
            <a:pPr indent="-228600" lvl="1" marL="914400" rtl="0">
              <a:spcBef>
                <a:spcPts val="0"/>
              </a:spcBef>
            </a:pPr>
            <a:r>
              <a:rPr lang="en"/>
              <a:t>Exposes them to different authors &amp; genres</a:t>
            </a:r>
          </a:p>
          <a:p>
            <a:pPr indent="-228600" lvl="1" marL="914400" rtl="0">
              <a:spcBef>
                <a:spcPts val="0"/>
              </a:spcBef>
            </a:pPr>
            <a:r>
              <a:rPr lang="en"/>
              <a:t>They will slowly learn the basic classroom rules!</a:t>
            </a:r>
          </a:p>
          <a:p>
            <a:pPr indent="-228600" lvl="0" marL="457200" rtl="0">
              <a:spcBef>
                <a:spcPts val="0"/>
              </a:spcBef>
              <a:buSzPct val="100000"/>
            </a:pPr>
            <a:r>
              <a:rPr b="1" lang="en" sz="1400"/>
              <a:t>Check out your local Little Libraries to receive (free) donated books!</a:t>
            </a:r>
          </a:p>
          <a:p>
            <a:pPr indent="-228600" lvl="1" marL="914400" rtl="0">
              <a:spcBef>
                <a:spcPts val="0"/>
              </a:spcBef>
              <a:buSzPct val="77777"/>
            </a:pPr>
            <a:r>
              <a:rPr lang="en"/>
              <a:t>Or start one in your neighborhood! </a:t>
            </a:r>
          </a:p>
          <a:p>
            <a:pPr indent="-228600" lvl="1" marL="914400" rtl="0">
              <a:spcBef>
                <a:spcPts val="0"/>
              </a:spcBef>
              <a:buSzPct val="77777"/>
            </a:pPr>
            <a:r>
              <a:rPr lang="en"/>
              <a:t>Visit: </a:t>
            </a:r>
            <a:r>
              <a:rPr lang="en" u="sng">
                <a:solidFill>
                  <a:schemeClr val="hlink"/>
                </a:solidFill>
                <a:hlinkClick r:id="rId3"/>
              </a:rPr>
              <a:t>http://littlefreelibrary.org/</a:t>
            </a:r>
            <a:r>
              <a:rPr lang="en"/>
              <a:t> </a:t>
            </a:r>
          </a:p>
          <a:p>
            <a:pPr indent="-228600" lvl="0" marL="457200" rtl="0">
              <a:spcBef>
                <a:spcPts val="0"/>
              </a:spcBef>
              <a:buSzPct val="100000"/>
            </a:pPr>
            <a:r>
              <a:rPr b="1" lang="en" sz="1400"/>
              <a:t>Even though your infant cannot read, they still love to! </a:t>
            </a:r>
          </a:p>
          <a:p>
            <a:pPr indent="-228600" lvl="1" marL="914400" rtl="0">
              <a:spcBef>
                <a:spcPts val="0"/>
              </a:spcBef>
            </a:pPr>
            <a:r>
              <a:rPr lang="en"/>
              <a:t>Babies love to touch and feel things</a:t>
            </a:r>
          </a:p>
          <a:p>
            <a:pPr indent="-228600" lvl="1" marL="914400" rtl="0">
              <a:spcBef>
                <a:spcPts val="0"/>
              </a:spcBef>
            </a:pPr>
            <a:r>
              <a:rPr lang="en"/>
              <a:t>Picture books are awesome for learning shapes and animals!</a:t>
            </a:r>
          </a:p>
        </p:txBody>
      </p:sp>
      <p:pic>
        <p:nvPicPr>
          <p:cNvPr id="135" name="Shape 135"/>
          <p:cNvPicPr preferRelativeResize="0"/>
          <p:nvPr/>
        </p:nvPicPr>
        <p:blipFill>
          <a:blip r:embed="rId4">
            <a:alphaModFix/>
          </a:blip>
          <a:stretch>
            <a:fillRect/>
          </a:stretch>
        </p:blipFill>
        <p:spPr>
          <a:xfrm>
            <a:off x="7304300" y="178399"/>
            <a:ext cx="1527999" cy="1397349"/>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292850"/>
            <a:ext cx="8520599" cy="800999"/>
          </a:xfrm>
          <a:prstGeom prst="rect">
            <a:avLst/>
          </a:prstGeom>
          <a:solidFill>
            <a:srgbClr val="B4A7D6"/>
          </a:solidFill>
        </p:spPr>
        <p:txBody>
          <a:bodyPr anchorCtr="0" anchor="t" bIns="91425" lIns="91425" rIns="91425" tIns="91425">
            <a:noAutofit/>
          </a:bodyPr>
          <a:lstStyle/>
          <a:p>
            <a:pPr rtl="0">
              <a:spcBef>
                <a:spcPts val="0"/>
              </a:spcBef>
              <a:buNone/>
            </a:pPr>
            <a:r>
              <a:rPr lang="en"/>
              <a:t>Recommendations for parents (con’t.) </a:t>
            </a:r>
          </a:p>
          <a:p>
            <a:pPr lvl="0">
              <a:spcBef>
                <a:spcPts val="0"/>
              </a:spcBef>
              <a:buNone/>
            </a:pPr>
            <a:r>
              <a:t/>
            </a:r>
            <a:endParaRPr/>
          </a:p>
        </p:txBody>
      </p:sp>
      <p:sp>
        <p:nvSpPr>
          <p:cNvPr id="141" name="Shape 141"/>
          <p:cNvSpPr txBox="1"/>
          <p:nvPr>
            <p:ph idx="1" type="body"/>
          </p:nvPr>
        </p:nvSpPr>
        <p:spPr>
          <a:xfrm>
            <a:off x="311700" y="1228675"/>
            <a:ext cx="8520599" cy="3340199"/>
          </a:xfrm>
          <a:prstGeom prst="rect">
            <a:avLst/>
          </a:prstGeom>
        </p:spPr>
        <p:txBody>
          <a:bodyPr anchorCtr="0" anchor="t" bIns="91425" lIns="91425" rIns="91425" tIns="91425">
            <a:noAutofit/>
          </a:bodyPr>
          <a:lstStyle/>
          <a:p>
            <a:pPr indent="-228600" lvl="0" marL="457200" rtl="0">
              <a:spcBef>
                <a:spcPts val="0"/>
              </a:spcBef>
              <a:buSzPct val="100000"/>
            </a:pPr>
            <a:r>
              <a:rPr b="1" lang="en" sz="1400"/>
              <a:t>Have less screen time and read more together! Everyday &amp; every time counts!</a:t>
            </a:r>
          </a:p>
          <a:p>
            <a:pPr indent="-228600" lvl="1" marL="914400" rtl="0">
              <a:spcBef>
                <a:spcPts val="0"/>
              </a:spcBef>
            </a:pPr>
            <a:r>
              <a:rPr lang="en"/>
              <a:t>Giving a child a tablet or iPad does not give them the parent to child experience they get with </a:t>
            </a:r>
            <a:r>
              <a:rPr lang="en" u="sng"/>
              <a:t>YOU</a:t>
            </a:r>
            <a:r>
              <a:rPr lang="en"/>
              <a:t> while reading</a:t>
            </a:r>
          </a:p>
          <a:p>
            <a:pPr indent="-228600" lvl="1" marL="914400" rtl="0">
              <a:spcBef>
                <a:spcPts val="0"/>
              </a:spcBef>
            </a:pPr>
            <a:r>
              <a:rPr lang="en"/>
              <a:t>Having that kind of connection is extremely important for building a future parent to child (trusting) relationship</a:t>
            </a:r>
          </a:p>
          <a:p>
            <a:pPr indent="-228600" lvl="0" marL="457200" rtl="0">
              <a:spcBef>
                <a:spcPts val="0"/>
              </a:spcBef>
              <a:buSzPct val="100000"/>
            </a:pPr>
            <a:r>
              <a:rPr b="1" lang="en" sz="1400"/>
              <a:t>If you do not have very many books at home, but have a tablet or iPad…</a:t>
            </a:r>
          </a:p>
          <a:p>
            <a:pPr indent="-228600" lvl="1" marL="914400" rtl="0">
              <a:spcBef>
                <a:spcPts val="0"/>
              </a:spcBef>
              <a:buSzPct val="77777"/>
            </a:pPr>
            <a:r>
              <a:rPr lang="en"/>
              <a:t>look up children books on Youtube!Users have uploaded them narrating the books in funny voices!</a:t>
            </a:r>
          </a:p>
          <a:p>
            <a:pPr indent="-228600" lvl="0" marL="457200" rtl="0">
              <a:spcBef>
                <a:spcPts val="0"/>
              </a:spcBef>
              <a:buSzPct val="100000"/>
            </a:pPr>
            <a:r>
              <a:rPr b="1" lang="en" sz="1400"/>
              <a:t>Don’t be afraid to ask your pediatrician for advice!</a:t>
            </a:r>
          </a:p>
          <a:p>
            <a:pPr indent="-228600" lvl="0" marL="457200" rtl="0">
              <a:spcBef>
                <a:spcPts val="0"/>
              </a:spcBef>
              <a:buSzPct val="100000"/>
            </a:pPr>
            <a:r>
              <a:rPr b="1" lang="en" sz="1400"/>
              <a:t>The more advanced your child is in reading, the better off they will be in school!</a:t>
            </a:r>
          </a:p>
          <a:p>
            <a:pPr indent="-228600" lvl="0" marL="457200" rtl="0">
              <a:spcBef>
                <a:spcPts val="0"/>
              </a:spcBef>
              <a:buSzPct val="100000"/>
            </a:pPr>
            <a:r>
              <a:rPr b="1" lang="en" sz="1400"/>
              <a:t>Start a parent-child book club with your friends and their kids!</a:t>
            </a:r>
          </a:p>
          <a:p>
            <a:pPr indent="-228600" lvl="1" marL="914400" rtl="0">
              <a:spcBef>
                <a:spcPts val="0"/>
              </a:spcBef>
              <a:buSzPct val="77777"/>
            </a:pPr>
            <a:r>
              <a:rPr lang="en"/>
              <a:t>Click </a:t>
            </a:r>
            <a:r>
              <a:rPr lang="en" u="sng">
                <a:solidFill>
                  <a:schemeClr val="hlink"/>
                </a:solidFill>
                <a:hlinkClick r:id="rId3"/>
              </a:rPr>
              <a:t>here</a:t>
            </a:r>
            <a:r>
              <a:rPr lang="en"/>
              <a:t> to learn how to start a parent-child book club</a:t>
            </a:r>
          </a:p>
          <a:p>
            <a:pPr indent="-228600" lvl="0" marL="457200">
              <a:spcBef>
                <a:spcPts val="0"/>
              </a:spcBef>
              <a:buSzPct val="100000"/>
            </a:pPr>
            <a:r>
              <a:rPr b="1" lang="en" sz="1400"/>
              <a:t>Remember the joy of reading!</a:t>
            </a:r>
          </a:p>
        </p:txBody>
      </p:sp>
      <p:pic>
        <p:nvPicPr>
          <p:cNvPr id="142" name="Shape 142"/>
          <p:cNvPicPr preferRelativeResize="0"/>
          <p:nvPr/>
        </p:nvPicPr>
        <p:blipFill>
          <a:blip r:embed="rId4">
            <a:alphaModFix/>
          </a:blip>
          <a:stretch>
            <a:fillRect/>
          </a:stretch>
        </p:blipFill>
        <p:spPr>
          <a:xfrm>
            <a:off x="6150550" y="240925"/>
            <a:ext cx="2772124" cy="1063549"/>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a:hlinkClick/>
          </p:cNvPr>
          <p:cNvSpPr/>
          <p:nvPr/>
        </p:nvSpPr>
        <p:spPr>
          <a:xfrm>
            <a:off x="1861500" y="538875"/>
            <a:ext cx="5421000" cy="4065750"/>
          </a:xfrm>
          <a:prstGeom prst="rect">
            <a:avLst/>
          </a:prstGeom>
          <a:blipFill>
            <a:blip r:embed="rId3">
              <a:alphaModFix/>
            </a:blip>
            <a:stretch>
              <a:fillRect/>
            </a:stretch>
          </a:blipFill>
          <a:ln>
            <a:noFill/>
          </a:ln>
        </p:spPr>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311700" y="292850"/>
            <a:ext cx="8520599" cy="800999"/>
          </a:xfrm>
          <a:prstGeom prst="rect">
            <a:avLst/>
          </a:prstGeom>
          <a:solidFill>
            <a:schemeClr val="accent5"/>
          </a:solidFill>
        </p:spPr>
        <p:txBody>
          <a:bodyPr anchorCtr="0" anchor="t" bIns="91425" lIns="91425" rIns="91425" tIns="91425">
            <a:noAutofit/>
          </a:bodyPr>
          <a:lstStyle/>
          <a:p>
            <a:pPr>
              <a:spcBef>
                <a:spcPts val="0"/>
              </a:spcBef>
              <a:buNone/>
            </a:pPr>
            <a:r>
              <a:rPr lang="en" u="sng">
                <a:solidFill>
                  <a:srgbClr val="000000"/>
                </a:solidFill>
                <a:hlinkClick r:id="rId3"/>
              </a:rPr>
              <a:t>10 reasons to read!</a:t>
            </a:r>
            <a:r>
              <a:rPr lang="en">
                <a:solidFill>
                  <a:srgbClr val="000000"/>
                </a:solidFill>
              </a:rPr>
              <a:t> </a:t>
            </a:r>
          </a:p>
        </p:txBody>
      </p:sp>
      <p:sp>
        <p:nvSpPr>
          <p:cNvPr id="153" name="Shape 153"/>
          <p:cNvSpPr txBox="1"/>
          <p:nvPr>
            <p:ph idx="1" type="body"/>
          </p:nvPr>
        </p:nvSpPr>
        <p:spPr>
          <a:xfrm>
            <a:off x="311700" y="1228675"/>
            <a:ext cx="4485300" cy="3416700"/>
          </a:xfrm>
          <a:prstGeom prst="rect">
            <a:avLst/>
          </a:prstGeom>
          <a:solidFill>
            <a:schemeClr val="lt1"/>
          </a:solidFill>
          <a:ln>
            <a:noFill/>
          </a:ln>
        </p:spPr>
        <p:txBody>
          <a:bodyPr anchorCtr="0" anchor="t" bIns="91425" lIns="91425" rIns="91425" tIns="91425">
            <a:noAutofit/>
          </a:bodyPr>
          <a:lstStyle/>
          <a:p>
            <a:pPr indent="-323850" lvl="0" marL="457200" rtl="0">
              <a:spcBef>
                <a:spcPts val="0"/>
              </a:spcBef>
              <a:buSzPct val="100000"/>
              <a:buAutoNum type="arabicPeriod"/>
            </a:pPr>
            <a:r>
              <a:rPr lang="en" sz="1500"/>
              <a:t>A stronger relationship with you</a:t>
            </a:r>
          </a:p>
          <a:p>
            <a:pPr indent="-323850" lvl="0" marL="457200" rtl="0">
              <a:spcBef>
                <a:spcPts val="0"/>
              </a:spcBef>
              <a:buSzPct val="100000"/>
              <a:buAutoNum type="arabicPeriod"/>
            </a:pPr>
            <a:r>
              <a:rPr lang="en" sz="1500"/>
              <a:t>Academic excellence </a:t>
            </a:r>
          </a:p>
          <a:p>
            <a:pPr indent="-323850" lvl="0" marL="457200" rtl="0">
              <a:spcBef>
                <a:spcPts val="0"/>
              </a:spcBef>
              <a:buSzPct val="100000"/>
              <a:buAutoNum type="arabicPeriod"/>
            </a:pPr>
            <a:r>
              <a:rPr lang="en" sz="1500"/>
              <a:t>Basic speech skills</a:t>
            </a:r>
          </a:p>
          <a:p>
            <a:pPr indent="-323850" lvl="0" marL="457200" rtl="0">
              <a:spcBef>
                <a:spcPts val="0"/>
              </a:spcBef>
              <a:buSzPct val="100000"/>
              <a:buAutoNum type="arabicPeriod"/>
            </a:pPr>
            <a:r>
              <a:rPr lang="en" sz="1500"/>
              <a:t>The basics of how to read a book</a:t>
            </a:r>
          </a:p>
          <a:p>
            <a:pPr indent="-323850" lvl="0" marL="457200" rtl="0">
              <a:spcBef>
                <a:spcPts val="0"/>
              </a:spcBef>
              <a:buSzPct val="100000"/>
              <a:buAutoNum type="arabicPeriod"/>
            </a:pPr>
            <a:r>
              <a:rPr lang="en" sz="1500"/>
              <a:t>Better communication skills</a:t>
            </a:r>
          </a:p>
          <a:p>
            <a:pPr indent="-323850" lvl="0" marL="457200" rtl="0">
              <a:spcBef>
                <a:spcPts val="0"/>
              </a:spcBef>
              <a:buSzPct val="100000"/>
              <a:buAutoNum type="arabicPeriod"/>
            </a:pPr>
            <a:r>
              <a:rPr lang="en" sz="1500"/>
              <a:t>Mastery of language</a:t>
            </a:r>
          </a:p>
          <a:p>
            <a:pPr indent="-323850" lvl="0" marL="457200" rtl="0">
              <a:spcBef>
                <a:spcPts val="0"/>
              </a:spcBef>
              <a:buSzPct val="100000"/>
              <a:buAutoNum type="arabicPeriod"/>
            </a:pPr>
            <a:r>
              <a:rPr lang="en" sz="1500"/>
              <a:t>More logical thinking skills</a:t>
            </a:r>
          </a:p>
          <a:p>
            <a:pPr indent="-323850" lvl="0" marL="457200" rtl="0">
              <a:spcBef>
                <a:spcPts val="0"/>
              </a:spcBef>
              <a:buSzPct val="100000"/>
              <a:buAutoNum type="arabicPeriod"/>
            </a:pPr>
            <a:r>
              <a:rPr lang="en" sz="1500"/>
              <a:t>Acclimation to new experiences</a:t>
            </a:r>
          </a:p>
          <a:p>
            <a:pPr indent="-323850" lvl="0" marL="457200" rtl="0">
              <a:spcBef>
                <a:spcPts val="0"/>
              </a:spcBef>
              <a:buSzPct val="100000"/>
              <a:buAutoNum type="arabicPeriod"/>
            </a:pPr>
            <a:r>
              <a:rPr lang="en" sz="1500"/>
              <a:t>Enhanced concentration and discipline</a:t>
            </a:r>
          </a:p>
          <a:p>
            <a:pPr indent="-323850" lvl="0" marL="457200" rtl="0">
              <a:spcBef>
                <a:spcPts val="0"/>
              </a:spcBef>
              <a:buSzPct val="100000"/>
              <a:buAutoNum type="arabicPeriod"/>
            </a:pPr>
            <a:r>
              <a:rPr lang="en" sz="1500"/>
              <a:t>The knowledge that reading is fun!</a:t>
            </a:r>
          </a:p>
          <a:p>
            <a:pPr lvl="0">
              <a:spcBef>
                <a:spcPts val="0"/>
              </a:spcBef>
              <a:buNone/>
            </a:pPr>
            <a:r>
              <a:rPr lang="en" sz="1400"/>
              <a:t> </a:t>
            </a:r>
          </a:p>
        </p:txBody>
      </p:sp>
      <p:sp>
        <p:nvSpPr>
          <p:cNvPr id="154" name="Shape 154"/>
          <p:cNvSpPr txBox="1"/>
          <p:nvPr/>
        </p:nvSpPr>
        <p:spPr>
          <a:xfrm>
            <a:off x="498100" y="4645375"/>
            <a:ext cx="1721699" cy="378900"/>
          </a:xfrm>
          <a:prstGeom prst="rect">
            <a:avLst/>
          </a:prstGeom>
          <a:noFill/>
          <a:ln>
            <a:noFill/>
          </a:ln>
        </p:spPr>
        <p:txBody>
          <a:bodyPr anchorCtr="0" anchor="t" bIns="91425" lIns="91425" rIns="91425" tIns="91425">
            <a:noAutofit/>
          </a:bodyPr>
          <a:lstStyle/>
          <a:p>
            <a:pPr>
              <a:spcBef>
                <a:spcPts val="0"/>
              </a:spcBef>
              <a:buNone/>
            </a:pPr>
            <a:r>
              <a:rPr lang="en"/>
              <a:t>*</a:t>
            </a:r>
            <a:r>
              <a:rPr b="1" lang="en">
                <a:latin typeface="Amatic SC"/>
                <a:ea typeface="Amatic SC"/>
                <a:cs typeface="Amatic SC"/>
                <a:sym typeface="Amatic SC"/>
              </a:rPr>
              <a:t>click on title to go to article</a:t>
            </a:r>
          </a:p>
        </p:txBody>
      </p:sp>
      <p:pic>
        <p:nvPicPr>
          <p:cNvPr id="155" name="Shape 155"/>
          <p:cNvPicPr preferRelativeResize="0"/>
          <p:nvPr/>
        </p:nvPicPr>
        <p:blipFill>
          <a:blip r:embed="rId4">
            <a:alphaModFix/>
          </a:blip>
          <a:stretch>
            <a:fillRect/>
          </a:stretch>
        </p:blipFill>
        <p:spPr>
          <a:xfrm>
            <a:off x="5120025" y="1821778"/>
            <a:ext cx="3364050" cy="22305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292850"/>
            <a:ext cx="8520599" cy="800999"/>
          </a:xfrm>
          <a:prstGeom prst="rect">
            <a:avLst/>
          </a:prstGeom>
          <a:solidFill>
            <a:srgbClr val="C27BA0"/>
          </a:solidFill>
        </p:spPr>
        <p:txBody>
          <a:bodyPr anchorCtr="0" anchor="t" bIns="91425" lIns="91425" rIns="91425" tIns="91425">
            <a:noAutofit/>
          </a:bodyPr>
          <a:lstStyle/>
          <a:p>
            <a:pPr>
              <a:spcBef>
                <a:spcPts val="0"/>
              </a:spcBef>
              <a:buNone/>
            </a:pPr>
            <a:r>
              <a:rPr lang="en"/>
              <a:t>Libraries in Boise</a:t>
            </a:r>
          </a:p>
        </p:txBody>
      </p:sp>
      <p:sp>
        <p:nvSpPr>
          <p:cNvPr id="161" name="Shape 161"/>
          <p:cNvSpPr txBox="1"/>
          <p:nvPr>
            <p:ph idx="1" type="body"/>
          </p:nvPr>
        </p:nvSpPr>
        <p:spPr>
          <a:xfrm>
            <a:off x="311700" y="1208850"/>
            <a:ext cx="3365100" cy="3340199"/>
          </a:xfrm>
          <a:prstGeom prst="rect">
            <a:avLst/>
          </a:prstGeom>
        </p:spPr>
        <p:txBody>
          <a:bodyPr anchorCtr="0" anchor="t" bIns="91425" lIns="91425" rIns="91425" tIns="91425">
            <a:noAutofit/>
          </a:bodyPr>
          <a:lstStyle/>
          <a:p>
            <a:pPr rtl="0">
              <a:spcBef>
                <a:spcPts val="0"/>
              </a:spcBef>
              <a:buNone/>
            </a:pPr>
            <a:r>
              <a:rPr b="1" lang="en" sz="1400" u="sng"/>
              <a:t>Main Library</a:t>
            </a:r>
          </a:p>
          <a:p>
            <a:pPr rtl="0">
              <a:spcBef>
                <a:spcPts val="0"/>
              </a:spcBef>
              <a:buNone/>
            </a:pPr>
            <a:r>
              <a:rPr lang="en" sz="1400"/>
              <a:t>715 S. Capitol Blvd.</a:t>
            </a:r>
          </a:p>
          <a:p>
            <a:pPr rtl="0">
              <a:spcBef>
                <a:spcPts val="0"/>
              </a:spcBef>
              <a:buNone/>
            </a:pPr>
            <a:r>
              <a:rPr lang="en" sz="1400"/>
              <a:t>Tel: (208)972-8200</a:t>
            </a:r>
          </a:p>
          <a:p>
            <a:pPr rtl="0">
              <a:spcBef>
                <a:spcPts val="0"/>
              </a:spcBef>
              <a:buNone/>
            </a:pPr>
            <a:r>
              <a:rPr b="1" lang="en" sz="1400" u="sng"/>
              <a:t>Library! At Cole &amp; Ustick</a:t>
            </a:r>
          </a:p>
          <a:p>
            <a:pPr rtl="0">
              <a:spcBef>
                <a:spcPts val="0"/>
              </a:spcBef>
              <a:buNone/>
            </a:pPr>
            <a:r>
              <a:rPr lang="en" sz="1400"/>
              <a:t>7557 W. Ustick Rd.</a:t>
            </a:r>
          </a:p>
          <a:p>
            <a:pPr rtl="0">
              <a:spcBef>
                <a:spcPts val="0"/>
              </a:spcBef>
              <a:buNone/>
            </a:pPr>
            <a:r>
              <a:rPr lang="en" sz="1400"/>
              <a:t>Tel: (208)972-8300</a:t>
            </a:r>
          </a:p>
          <a:p>
            <a:pPr>
              <a:spcBef>
                <a:spcPts val="0"/>
              </a:spcBef>
              <a:buNone/>
            </a:pPr>
            <a:r>
              <a:t/>
            </a:r>
            <a:endParaRPr/>
          </a:p>
        </p:txBody>
      </p:sp>
      <p:sp>
        <p:nvSpPr>
          <p:cNvPr id="162" name="Shape 162"/>
          <p:cNvSpPr txBox="1"/>
          <p:nvPr/>
        </p:nvSpPr>
        <p:spPr>
          <a:xfrm>
            <a:off x="3409225" y="1208850"/>
            <a:ext cx="2756700" cy="3238499"/>
          </a:xfrm>
          <a:prstGeom prst="rect">
            <a:avLst/>
          </a:prstGeom>
          <a:noFill/>
          <a:ln>
            <a:noFill/>
          </a:ln>
        </p:spPr>
        <p:txBody>
          <a:bodyPr anchorCtr="0" anchor="t" bIns="91425" lIns="91425" rIns="91425" tIns="91425">
            <a:noAutofit/>
          </a:bodyPr>
          <a:lstStyle/>
          <a:p>
            <a:pPr rtl="0">
              <a:lnSpc>
                <a:spcPct val="115000"/>
              </a:lnSpc>
              <a:spcBef>
                <a:spcPts val="0"/>
              </a:spcBef>
              <a:spcAft>
                <a:spcPts val="1600"/>
              </a:spcAft>
              <a:buNone/>
            </a:pPr>
            <a:r>
              <a:rPr b="1" lang="en" u="sng">
                <a:solidFill>
                  <a:schemeClr val="dk2"/>
                </a:solidFill>
                <a:latin typeface="Source Code Pro"/>
                <a:ea typeface="Source Code Pro"/>
                <a:cs typeface="Source Code Pro"/>
                <a:sym typeface="Source Code Pro"/>
              </a:rPr>
              <a:t>Library! At Collister </a:t>
            </a:r>
          </a:p>
          <a:p>
            <a:pPr rtl="0">
              <a:lnSpc>
                <a:spcPct val="115000"/>
              </a:lnSpc>
              <a:spcBef>
                <a:spcPts val="0"/>
              </a:spcBef>
              <a:spcAft>
                <a:spcPts val="1600"/>
              </a:spcAft>
              <a:buNone/>
            </a:pPr>
            <a:r>
              <a:rPr lang="en">
                <a:solidFill>
                  <a:schemeClr val="dk2"/>
                </a:solidFill>
                <a:latin typeface="Source Code Pro"/>
                <a:ea typeface="Source Code Pro"/>
                <a:cs typeface="Source Code Pro"/>
                <a:sym typeface="Source Code Pro"/>
              </a:rPr>
              <a:t>4724 W. State St.</a:t>
            </a:r>
          </a:p>
          <a:p>
            <a:pPr rtl="0">
              <a:lnSpc>
                <a:spcPct val="115000"/>
              </a:lnSpc>
              <a:spcBef>
                <a:spcPts val="0"/>
              </a:spcBef>
              <a:spcAft>
                <a:spcPts val="1600"/>
              </a:spcAft>
              <a:buNone/>
            </a:pPr>
            <a:r>
              <a:rPr lang="en">
                <a:solidFill>
                  <a:schemeClr val="dk2"/>
                </a:solidFill>
                <a:latin typeface="Source Code Pro"/>
                <a:ea typeface="Source Code Pro"/>
                <a:cs typeface="Source Code Pro"/>
                <a:sym typeface="Source Code Pro"/>
              </a:rPr>
              <a:t>Tel: (208)972-8320</a:t>
            </a:r>
          </a:p>
          <a:p>
            <a:pPr rtl="0">
              <a:lnSpc>
                <a:spcPct val="115000"/>
              </a:lnSpc>
              <a:spcBef>
                <a:spcPts val="0"/>
              </a:spcBef>
              <a:spcAft>
                <a:spcPts val="1600"/>
              </a:spcAft>
              <a:buNone/>
            </a:pPr>
            <a:r>
              <a:rPr b="1" lang="en" u="sng">
                <a:solidFill>
                  <a:schemeClr val="dk2"/>
                </a:solidFill>
                <a:latin typeface="Source Code Pro"/>
                <a:ea typeface="Source Code Pro"/>
                <a:cs typeface="Source Code Pro"/>
                <a:sym typeface="Source Code Pro"/>
              </a:rPr>
              <a:t>Library! At Hillcrest</a:t>
            </a:r>
          </a:p>
          <a:p>
            <a:pPr rtl="0">
              <a:lnSpc>
                <a:spcPct val="115000"/>
              </a:lnSpc>
              <a:spcBef>
                <a:spcPts val="0"/>
              </a:spcBef>
              <a:spcAft>
                <a:spcPts val="1600"/>
              </a:spcAft>
              <a:buNone/>
            </a:pPr>
            <a:r>
              <a:rPr lang="en">
                <a:solidFill>
                  <a:schemeClr val="dk2"/>
                </a:solidFill>
                <a:latin typeface="Source Code Pro"/>
                <a:ea typeface="Source Code Pro"/>
                <a:cs typeface="Source Code Pro"/>
                <a:sym typeface="Source Code Pro"/>
              </a:rPr>
              <a:t>5426 W. Overland Rd.</a:t>
            </a:r>
          </a:p>
          <a:p>
            <a:pPr rtl="0">
              <a:lnSpc>
                <a:spcPct val="115000"/>
              </a:lnSpc>
              <a:spcBef>
                <a:spcPts val="0"/>
              </a:spcBef>
              <a:spcAft>
                <a:spcPts val="1600"/>
              </a:spcAft>
              <a:buNone/>
            </a:pPr>
            <a:r>
              <a:rPr lang="en">
                <a:solidFill>
                  <a:schemeClr val="dk2"/>
                </a:solidFill>
                <a:latin typeface="Source Code Pro"/>
                <a:ea typeface="Source Code Pro"/>
                <a:cs typeface="Source Code Pro"/>
                <a:sym typeface="Source Code Pro"/>
              </a:rPr>
              <a:t>Tel: (208)972-8340</a:t>
            </a:r>
          </a:p>
          <a:p>
            <a:pPr rtl="0">
              <a:lnSpc>
                <a:spcPct val="115000"/>
              </a:lnSpc>
              <a:spcBef>
                <a:spcPts val="0"/>
              </a:spcBef>
              <a:spcAft>
                <a:spcPts val="1600"/>
              </a:spcAft>
              <a:buNone/>
            </a:pPr>
            <a:r>
              <a:t/>
            </a:r>
            <a:endParaRPr sz="2400">
              <a:solidFill>
                <a:schemeClr val="dk2"/>
              </a:solidFill>
              <a:latin typeface="Amatic SC"/>
              <a:ea typeface="Amatic SC"/>
              <a:cs typeface="Amatic SC"/>
              <a:sym typeface="Amatic SC"/>
            </a:endParaRPr>
          </a:p>
          <a:p>
            <a:pPr>
              <a:spcBef>
                <a:spcPts val="0"/>
              </a:spcBef>
              <a:buNone/>
            </a:pPr>
            <a:r>
              <a:t/>
            </a:r>
            <a:endParaRPr/>
          </a:p>
        </p:txBody>
      </p:sp>
      <p:sp>
        <p:nvSpPr>
          <p:cNvPr id="163" name="Shape 163"/>
          <p:cNvSpPr txBox="1"/>
          <p:nvPr/>
        </p:nvSpPr>
        <p:spPr>
          <a:xfrm>
            <a:off x="426150" y="4170450"/>
            <a:ext cx="2893800" cy="378600"/>
          </a:xfrm>
          <a:prstGeom prst="rect">
            <a:avLst/>
          </a:prstGeom>
          <a:noFill/>
          <a:ln>
            <a:noFill/>
          </a:ln>
        </p:spPr>
        <p:txBody>
          <a:bodyPr anchorCtr="0" anchor="t" bIns="91425" lIns="91425" rIns="91425" tIns="91425">
            <a:noAutofit/>
          </a:bodyPr>
          <a:lstStyle/>
          <a:p>
            <a:pPr>
              <a:spcBef>
                <a:spcPts val="0"/>
              </a:spcBef>
              <a:buNone/>
            </a:pPr>
            <a:r>
              <a:rPr lang="en" sz="1200">
                <a:latin typeface="Source Code Pro"/>
                <a:ea typeface="Source Code Pro"/>
                <a:cs typeface="Source Code Pro"/>
                <a:sym typeface="Source Code Pro"/>
              </a:rPr>
              <a:t>*Hours vary for each location</a:t>
            </a:r>
          </a:p>
        </p:txBody>
      </p:sp>
      <p:pic>
        <p:nvPicPr>
          <p:cNvPr id="164" name="Shape 164"/>
          <p:cNvPicPr preferRelativeResize="0"/>
          <p:nvPr/>
        </p:nvPicPr>
        <p:blipFill>
          <a:blip r:embed="rId3">
            <a:alphaModFix/>
          </a:blip>
          <a:stretch>
            <a:fillRect/>
          </a:stretch>
        </p:blipFill>
        <p:spPr>
          <a:xfrm>
            <a:off x="5866950" y="3291969"/>
            <a:ext cx="3277050" cy="1851524"/>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292850"/>
            <a:ext cx="8520599" cy="800999"/>
          </a:xfrm>
          <a:prstGeom prst="rect">
            <a:avLst/>
          </a:prstGeom>
          <a:solidFill>
            <a:srgbClr val="C27BA0"/>
          </a:solidFill>
        </p:spPr>
        <p:txBody>
          <a:bodyPr anchorCtr="0" anchor="t" bIns="91425" lIns="91425" rIns="91425" tIns="91425">
            <a:noAutofit/>
          </a:bodyPr>
          <a:lstStyle/>
          <a:p>
            <a:pPr rtl="0">
              <a:spcBef>
                <a:spcPts val="0"/>
              </a:spcBef>
              <a:buNone/>
            </a:pPr>
            <a:r>
              <a:rPr lang="en"/>
              <a:t>Little free Libraries in Boise</a:t>
            </a:r>
          </a:p>
          <a:p>
            <a:pPr>
              <a:spcBef>
                <a:spcPts val="0"/>
              </a:spcBef>
              <a:buNone/>
            </a:pPr>
            <a:r>
              <a:t/>
            </a:r>
            <a:endParaRPr/>
          </a:p>
        </p:txBody>
      </p:sp>
      <p:sp>
        <p:nvSpPr>
          <p:cNvPr id="170" name="Shape 170"/>
          <p:cNvSpPr txBox="1"/>
          <p:nvPr>
            <p:ph idx="1" type="body"/>
          </p:nvPr>
        </p:nvSpPr>
        <p:spPr>
          <a:xfrm>
            <a:off x="311700" y="1228675"/>
            <a:ext cx="3226199" cy="3340199"/>
          </a:xfrm>
          <a:prstGeom prst="rect">
            <a:avLst/>
          </a:prstGeom>
        </p:spPr>
        <p:txBody>
          <a:bodyPr anchorCtr="0" anchor="t" bIns="91425" lIns="91425" rIns="91425" tIns="91425">
            <a:noAutofit/>
          </a:bodyPr>
          <a:lstStyle/>
          <a:p>
            <a:pPr rtl="0">
              <a:spcBef>
                <a:spcPts val="0"/>
              </a:spcBef>
              <a:buNone/>
            </a:pPr>
            <a:r>
              <a:rPr b="1" lang="en" u="sng"/>
              <a:t>Charter #178</a:t>
            </a:r>
          </a:p>
          <a:p>
            <a:pPr rtl="0">
              <a:spcBef>
                <a:spcPts val="0"/>
              </a:spcBef>
              <a:buNone/>
            </a:pPr>
            <a:r>
              <a:rPr lang="en"/>
              <a:t>920 N. Balsam St.</a:t>
            </a:r>
          </a:p>
          <a:p>
            <a:pPr rtl="0">
              <a:spcBef>
                <a:spcPts val="0"/>
              </a:spcBef>
              <a:buNone/>
            </a:pPr>
            <a:r>
              <a:rPr b="1" lang="en" u="sng"/>
              <a:t>Charter #9016</a:t>
            </a:r>
          </a:p>
          <a:p>
            <a:pPr lvl="0" rtl="0">
              <a:spcBef>
                <a:spcPts val="0"/>
              </a:spcBef>
              <a:buNone/>
            </a:pPr>
            <a:r>
              <a:rPr lang="en"/>
              <a:t>3609 W. Meadow Dr.</a:t>
            </a:r>
          </a:p>
          <a:p>
            <a:pPr>
              <a:spcBef>
                <a:spcPts val="0"/>
              </a:spcBef>
              <a:buNone/>
            </a:pPr>
            <a:r>
              <a:t/>
            </a:r>
            <a:endParaRPr/>
          </a:p>
        </p:txBody>
      </p:sp>
      <p:sp>
        <p:nvSpPr>
          <p:cNvPr id="171" name="Shape 171"/>
          <p:cNvSpPr txBox="1"/>
          <p:nvPr/>
        </p:nvSpPr>
        <p:spPr>
          <a:xfrm>
            <a:off x="3537900" y="1228675"/>
            <a:ext cx="3181200" cy="2130900"/>
          </a:xfrm>
          <a:prstGeom prst="rect">
            <a:avLst/>
          </a:prstGeom>
          <a:noFill/>
          <a:ln>
            <a:noFill/>
          </a:ln>
        </p:spPr>
        <p:txBody>
          <a:bodyPr anchorCtr="0" anchor="t" bIns="91425" lIns="91425" rIns="91425" tIns="91425">
            <a:noAutofit/>
          </a:bodyPr>
          <a:lstStyle/>
          <a:p>
            <a:pPr rtl="0">
              <a:lnSpc>
                <a:spcPct val="115000"/>
              </a:lnSpc>
              <a:spcBef>
                <a:spcPts val="0"/>
              </a:spcBef>
              <a:spcAft>
                <a:spcPts val="1600"/>
              </a:spcAft>
              <a:buNone/>
            </a:pPr>
            <a:r>
              <a:rPr b="1" lang="en" sz="1800" u="sng">
                <a:solidFill>
                  <a:schemeClr val="dk2"/>
                </a:solidFill>
                <a:latin typeface="Source Code Pro"/>
                <a:ea typeface="Source Code Pro"/>
                <a:cs typeface="Source Code Pro"/>
                <a:sym typeface="Source Code Pro"/>
              </a:rPr>
              <a:t>Charter #22506</a:t>
            </a:r>
          </a:p>
          <a:p>
            <a:pPr rtl="0">
              <a:lnSpc>
                <a:spcPct val="115000"/>
              </a:lnSpc>
              <a:spcBef>
                <a:spcPts val="0"/>
              </a:spcBef>
              <a:spcAft>
                <a:spcPts val="1600"/>
              </a:spcAft>
              <a:buNone/>
            </a:pPr>
            <a:r>
              <a:rPr lang="en" sz="1800">
                <a:solidFill>
                  <a:schemeClr val="dk2"/>
                </a:solidFill>
                <a:latin typeface="Source Code Pro"/>
                <a:ea typeface="Source Code Pro"/>
                <a:cs typeface="Source Code Pro"/>
                <a:sym typeface="Source Code Pro"/>
              </a:rPr>
              <a:t>1914 S. Broadway Ave.</a:t>
            </a:r>
          </a:p>
          <a:p>
            <a:pPr rtl="0">
              <a:lnSpc>
                <a:spcPct val="115000"/>
              </a:lnSpc>
              <a:spcBef>
                <a:spcPts val="0"/>
              </a:spcBef>
              <a:spcAft>
                <a:spcPts val="1600"/>
              </a:spcAft>
              <a:buNone/>
            </a:pPr>
            <a:r>
              <a:rPr b="1" lang="en" sz="1800" u="sng">
                <a:solidFill>
                  <a:schemeClr val="dk2"/>
                </a:solidFill>
                <a:latin typeface="Source Code Pro"/>
                <a:ea typeface="Source Code Pro"/>
                <a:cs typeface="Source Code Pro"/>
                <a:sym typeface="Source Code Pro"/>
              </a:rPr>
              <a:t>Charter #10726</a:t>
            </a:r>
          </a:p>
          <a:p>
            <a:pPr rtl="0">
              <a:lnSpc>
                <a:spcPct val="115000"/>
              </a:lnSpc>
              <a:spcBef>
                <a:spcPts val="0"/>
              </a:spcBef>
              <a:spcAft>
                <a:spcPts val="1600"/>
              </a:spcAft>
              <a:buNone/>
            </a:pPr>
            <a:r>
              <a:rPr lang="en" sz="1800">
                <a:solidFill>
                  <a:schemeClr val="dk2"/>
                </a:solidFill>
                <a:latin typeface="Source Code Pro"/>
                <a:ea typeface="Source Code Pro"/>
                <a:cs typeface="Source Code Pro"/>
                <a:sym typeface="Source Code Pro"/>
              </a:rPr>
              <a:t>2003 Crystal Way</a:t>
            </a:r>
          </a:p>
          <a:p>
            <a:pPr>
              <a:spcBef>
                <a:spcPts val="0"/>
              </a:spcBef>
              <a:buNone/>
            </a:pPr>
            <a:r>
              <a:t/>
            </a:r>
            <a:endParaRPr/>
          </a:p>
        </p:txBody>
      </p:sp>
      <p:pic>
        <p:nvPicPr>
          <p:cNvPr id="172" name="Shape 172"/>
          <p:cNvPicPr preferRelativeResize="0"/>
          <p:nvPr/>
        </p:nvPicPr>
        <p:blipFill>
          <a:blip r:embed="rId3">
            <a:alphaModFix/>
          </a:blip>
          <a:stretch>
            <a:fillRect/>
          </a:stretch>
        </p:blipFill>
        <p:spPr>
          <a:xfrm>
            <a:off x="6493249" y="2230650"/>
            <a:ext cx="2165799" cy="27396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311700" y="292850"/>
            <a:ext cx="8520599" cy="800999"/>
          </a:xfrm>
          <a:prstGeom prst="rect">
            <a:avLst/>
          </a:prstGeom>
          <a:solidFill>
            <a:schemeClr val="accent4"/>
          </a:solidFill>
        </p:spPr>
        <p:txBody>
          <a:bodyPr anchorCtr="0" anchor="t" bIns="91425" lIns="91425" rIns="91425" tIns="91425">
            <a:noAutofit/>
          </a:bodyPr>
          <a:lstStyle/>
          <a:p>
            <a:pPr>
              <a:spcBef>
                <a:spcPts val="0"/>
              </a:spcBef>
              <a:buNone/>
            </a:pPr>
            <a:r>
              <a:rPr lang="en"/>
              <a:t>Dana’s Favorite children books</a:t>
            </a:r>
          </a:p>
        </p:txBody>
      </p:sp>
      <p:sp>
        <p:nvSpPr>
          <p:cNvPr id="178" name="Shape 178"/>
          <p:cNvSpPr txBox="1"/>
          <p:nvPr>
            <p:ph idx="1" type="body"/>
          </p:nvPr>
        </p:nvSpPr>
        <p:spPr>
          <a:xfrm>
            <a:off x="4281300" y="1250325"/>
            <a:ext cx="4550999" cy="3340199"/>
          </a:xfrm>
          <a:prstGeom prst="rect">
            <a:avLst/>
          </a:prstGeom>
        </p:spPr>
        <p:txBody>
          <a:bodyPr anchorCtr="0" anchor="t" bIns="91425" lIns="91425" rIns="91425" tIns="91425">
            <a:noAutofit/>
          </a:bodyPr>
          <a:lstStyle/>
          <a:p>
            <a:pPr indent="-228600" lvl="0" marL="457200" rtl="0">
              <a:spcBef>
                <a:spcPts val="0"/>
              </a:spcBef>
            </a:pPr>
            <a:r>
              <a:rPr i="1" lang="en"/>
              <a:t>Everyone Poops</a:t>
            </a:r>
            <a:r>
              <a:rPr lang="en"/>
              <a:t> by Taro Gomi</a:t>
            </a:r>
          </a:p>
          <a:p>
            <a:pPr indent="-228600" lvl="0" marL="457200" rtl="0">
              <a:spcBef>
                <a:spcPts val="0"/>
              </a:spcBef>
            </a:pPr>
            <a:r>
              <a:rPr lang="en"/>
              <a:t>Dr. Suess’s Books:</a:t>
            </a:r>
          </a:p>
          <a:p>
            <a:pPr indent="-228600" lvl="1" marL="914400" rtl="0">
              <a:spcBef>
                <a:spcPts val="0"/>
              </a:spcBef>
              <a:buSzPct val="100000"/>
            </a:pPr>
            <a:r>
              <a:rPr i="1" lang="en" sz="1800"/>
              <a:t>The Cat in the Hat</a:t>
            </a:r>
          </a:p>
          <a:p>
            <a:pPr indent="-228600" lvl="1" marL="914400" rtl="0">
              <a:spcBef>
                <a:spcPts val="0"/>
              </a:spcBef>
              <a:buSzPct val="100000"/>
            </a:pPr>
            <a:r>
              <a:rPr i="1" lang="en" sz="1800"/>
              <a:t>Green Eggs and Ham</a:t>
            </a:r>
          </a:p>
          <a:p>
            <a:pPr indent="-228600" lvl="1" marL="914400" rtl="0">
              <a:spcBef>
                <a:spcPts val="0"/>
              </a:spcBef>
              <a:buSzPct val="100000"/>
            </a:pPr>
            <a:r>
              <a:rPr i="1" lang="en" sz="1800"/>
              <a:t>One Fish Two Fish Red Fish Blue Fish</a:t>
            </a:r>
          </a:p>
          <a:p>
            <a:pPr indent="-228600" lvl="0" marL="457200" rtl="0">
              <a:spcBef>
                <a:spcPts val="0"/>
              </a:spcBef>
            </a:pPr>
            <a:r>
              <a:rPr i="1" lang="en"/>
              <a:t>Where the Wild Things</a:t>
            </a:r>
            <a:r>
              <a:rPr lang="en"/>
              <a:t> Are by Maurice Sendak</a:t>
            </a:r>
          </a:p>
          <a:p>
            <a:pPr indent="-228600" lvl="0" marL="457200" rtl="0">
              <a:spcBef>
                <a:spcPts val="0"/>
              </a:spcBef>
            </a:pPr>
            <a:r>
              <a:rPr i="1" lang="en"/>
              <a:t>Goodnight Moon</a:t>
            </a:r>
            <a:r>
              <a:rPr lang="en"/>
              <a:t> by Margaret Wise Brown</a:t>
            </a:r>
          </a:p>
          <a:p>
            <a:pPr indent="-228600" lvl="0" marL="457200" rtl="0">
              <a:spcBef>
                <a:spcPts val="0"/>
              </a:spcBef>
            </a:pPr>
            <a:r>
              <a:rPr i="1" lang="en"/>
              <a:t>The Giving Tree</a:t>
            </a:r>
            <a:r>
              <a:rPr lang="en"/>
              <a:t> by Shel Silverstein </a:t>
            </a:r>
          </a:p>
        </p:txBody>
      </p:sp>
      <p:pic>
        <p:nvPicPr>
          <p:cNvPr id="179" name="Shape 179"/>
          <p:cNvPicPr preferRelativeResize="0"/>
          <p:nvPr/>
        </p:nvPicPr>
        <p:blipFill rotWithShape="1">
          <a:blip r:embed="rId3">
            <a:alphaModFix/>
          </a:blip>
          <a:srcRect b="19199" l="0" r="-2124" t="10600"/>
          <a:stretch/>
        </p:blipFill>
        <p:spPr>
          <a:xfrm>
            <a:off x="5876125" y="292850"/>
            <a:ext cx="3118599" cy="1006549"/>
          </a:xfrm>
          <a:prstGeom prst="rect">
            <a:avLst/>
          </a:prstGeom>
          <a:noFill/>
          <a:ln>
            <a:noFill/>
          </a:ln>
        </p:spPr>
      </p:pic>
      <p:pic>
        <p:nvPicPr>
          <p:cNvPr id="180" name="Shape 180"/>
          <p:cNvPicPr preferRelativeResize="0"/>
          <p:nvPr/>
        </p:nvPicPr>
        <p:blipFill>
          <a:blip r:embed="rId4">
            <a:alphaModFix/>
          </a:blip>
          <a:stretch>
            <a:fillRect/>
          </a:stretch>
        </p:blipFill>
        <p:spPr>
          <a:xfrm>
            <a:off x="194924" y="1451000"/>
            <a:ext cx="2103949" cy="2332525"/>
          </a:xfrm>
          <a:prstGeom prst="rect">
            <a:avLst/>
          </a:prstGeom>
          <a:noFill/>
          <a:ln>
            <a:noFill/>
          </a:ln>
        </p:spPr>
      </p:pic>
      <p:pic>
        <p:nvPicPr>
          <p:cNvPr id="181" name="Shape 181"/>
          <p:cNvPicPr preferRelativeResize="0"/>
          <p:nvPr/>
        </p:nvPicPr>
        <p:blipFill>
          <a:blip r:embed="rId5">
            <a:alphaModFix/>
          </a:blip>
          <a:stretch>
            <a:fillRect/>
          </a:stretch>
        </p:blipFill>
        <p:spPr>
          <a:xfrm>
            <a:off x="2391948" y="1174123"/>
            <a:ext cx="1644475" cy="2128599"/>
          </a:xfrm>
          <a:prstGeom prst="rect">
            <a:avLst/>
          </a:prstGeom>
          <a:noFill/>
          <a:ln>
            <a:noFill/>
          </a:ln>
        </p:spPr>
      </p:pic>
      <p:pic>
        <p:nvPicPr>
          <p:cNvPr id="182" name="Shape 182"/>
          <p:cNvPicPr preferRelativeResize="0"/>
          <p:nvPr/>
        </p:nvPicPr>
        <p:blipFill>
          <a:blip r:embed="rId6">
            <a:alphaModFix/>
          </a:blip>
          <a:stretch>
            <a:fillRect/>
          </a:stretch>
        </p:blipFill>
        <p:spPr>
          <a:xfrm>
            <a:off x="97425" y="3924125"/>
            <a:ext cx="2550800" cy="1121150"/>
          </a:xfrm>
          <a:prstGeom prst="rect">
            <a:avLst/>
          </a:prstGeom>
          <a:noFill/>
          <a:ln>
            <a:noFill/>
          </a:ln>
        </p:spPr>
      </p:pic>
      <p:pic>
        <p:nvPicPr>
          <p:cNvPr id="183" name="Shape 183"/>
          <p:cNvPicPr preferRelativeResize="0"/>
          <p:nvPr/>
        </p:nvPicPr>
        <p:blipFill>
          <a:blip r:embed="rId7">
            <a:alphaModFix/>
          </a:blip>
          <a:stretch>
            <a:fillRect/>
          </a:stretch>
        </p:blipFill>
        <p:spPr>
          <a:xfrm>
            <a:off x="2198175" y="3298750"/>
            <a:ext cx="2032024" cy="17465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599" cy="800999"/>
          </a:xfrm>
          <a:prstGeom prst="rect">
            <a:avLst/>
          </a:prstGeom>
          <a:solidFill>
            <a:schemeClr val="dk1"/>
          </a:solidFill>
        </p:spPr>
        <p:txBody>
          <a:bodyPr anchorCtr="0" anchor="t" bIns="91425" lIns="91425" rIns="91425" tIns="91425">
            <a:noAutofit/>
          </a:bodyPr>
          <a:lstStyle/>
          <a:p>
            <a:pPr>
              <a:spcBef>
                <a:spcPts val="0"/>
              </a:spcBef>
              <a:buNone/>
            </a:pPr>
            <a:r>
              <a:rPr lang="en"/>
              <a:t>about us	</a:t>
            </a:r>
          </a:p>
        </p:txBody>
      </p:sp>
      <p:sp>
        <p:nvSpPr>
          <p:cNvPr id="63" name="Shape 63"/>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spcBef>
                <a:spcPts val="0"/>
              </a:spcBef>
              <a:buNone/>
            </a:pPr>
            <a:r>
              <a:rPr lang="en"/>
              <a:t>We, Courtney, Dana, Kristi, and Kaylee, are all Students attending Boise State University majoring in Health Promotion and Education. This semester we have had the wonderful opportunity to work with Sherry Iverson in drafting a needs assessment to grasp more knowledge on early childhood literacy in Idaho for our Community Health Course. We created, distributed, and analyzed surveys in order to provide valid and helpful recommendations for our presentation. We hope our recommendations will be a great source for the Pediatricians of Idaho.</a:t>
            </a:r>
          </a:p>
          <a:p>
            <a:pPr>
              <a:spcBef>
                <a:spcPts val="0"/>
              </a:spcBef>
              <a:buNone/>
            </a:pPr>
            <a:r>
              <a:t/>
            </a:r>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292850"/>
            <a:ext cx="8520599" cy="800999"/>
          </a:xfrm>
          <a:prstGeom prst="rect">
            <a:avLst/>
          </a:prstGeom>
          <a:solidFill>
            <a:srgbClr val="A64D79"/>
          </a:solidFill>
        </p:spPr>
        <p:txBody>
          <a:bodyPr anchorCtr="0" anchor="t" bIns="91425" lIns="91425" rIns="91425" tIns="91425">
            <a:noAutofit/>
          </a:bodyPr>
          <a:lstStyle/>
          <a:p>
            <a:pPr>
              <a:spcBef>
                <a:spcPts val="0"/>
              </a:spcBef>
              <a:buNone/>
            </a:pPr>
            <a:r>
              <a:rPr lang="en"/>
              <a:t>Kristi’s favorite children books</a:t>
            </a:r>
          </a:p>
        </p:txBody>
      </p:sp>
      <p:sp>
        <p:nvSpPr>
          <p:cNvPr id="189" name="Shape 189"/>
          <p:cNvSpPr txBox="1"/>
          <p:nvPr>
            <p:ph idx="1" type="body"/>
          </p:nvPr>
        </p:nvSpPr>
        <p:spPr>
          <a:xfrm>
            <a:off x="311700" y="1228675"/>
            <a:ext cx="4270799" cy="3340199"/>
          </a:xfrm>
          <a:prstGeom prst="rect">
            <a:avLst/>
          </a:prstGeom>
          <a:solidFill>
            <a:schemeClr val="lt1"/>
          </a:solidFill>
        </p:spPr>
        <p:txBody>
          <a:bodyPr anchorCtr="0" anchor="t" bIns="91425" lIns="91425" rIns="91425" tIns="91425">
            <a:noAutofit/>
          </a:bodyPr>
          <a:lstStyle/>
          <a:p>
            <a:pPr indent="-228600" lvl="0" marL="457200" rtl="0">
              <a:spcBef>
                <a:spcPts val="0"/>
              </a:spcBef>
            </a:pPr>
            <a:r>
              <a:rPr i="1" lang="en"/>
              <a:t>Mr. Brown Can Moo! Can You?</a:t>
            </a:r>
            <a:r>
              <a:rPr lang="en"/>
              <a:t> by Dr. Seuss </a:t>
            </a:r>
          </a:p>
          <a:p>
            <a:pPr indent="-228600" lvl="0" marL="457200" rtl="0">
              <a:spcBef>
                <a:spcPts val="0"/>
              </a:spcBef>
            </a:pPr>
            <a:r>
              <a:rPr i="1" lang="en"/>
              <a:t>And to Think That I Saw It on Mulberry Street </a:t>
            </a:r>
            <a:r>
              <a:rPr lang="en"/>
              <a:t>by Dr. Seuss</a:t>
            </a:r>
          </a:p>
          <a:p>
            <a:pPr indent="-228600" lvl="0" marL="457200" rtl="0">
              <a:spcBef>
                <a:spcPts val="0"/>
              </a:spcBef>
            </a:pPr>
            <a:r>
              <a:rPr i="1" lang="en"/>
              <a:t>Froggy Goes to School </a:t>
            </a:r>
            <a:r>
              <a:rPr lang="en"/>
              <a:t>by Jonathan London</a:t>
            </a:r>
          </a:p>
          <a:p>
            <a:pPr indent="-228600" lvl="0" marL="457200">
              <a:spcBef>
                <a:spcPts val="0"/>
              </a:spcBef>
            </a:pPr>
            <a:r>
              <a:rPr i="1" lang="en"/>
              <a:t>The Very Hungry Caterpillar </a:t>
            </a:r>
            <a:r>
              <a:rPr lang="en"/>
              <a:t>by Eric Carle </a:t>
            </a:r>
          </a:p>
        </p:txBody>
      </p:sp>
      <p:pic>
        <p:nvPicPr>
          <p:cNvPr id="190" name="Shape 190"/>
          <p:cNvPicPr preferRelativeResize="0"/>
          <p:nvPr/>
        </p:nvPicPr>
        <p:blipFill>
          <a:blip r:embed="rId3">
            <a:alphaModFix/>
          </a:blip>
          <a:stretch>
            <a:fillRect/>
          </a:stretch>
        </p:blipFill>
        <p:spPr>
          <a:xfrm>
            <a:off x="7249300" y="3173237"/>
            <a:ext cx="1323975" cy="1943100"/>
          </a:xfrm>
          <a:prstGeom prst="rect">
            <a:avLst/>
          </a:prstGeom>
          <a:noFill/>
          <a:ln>
            <a:noFill/>
          </a:ln>
        </p:spPr>
      </p:pic>
      <p:pic>
        <p:nvPicPr>
          <p:cNvPr id="191" name="Shape 191"/>
          <p:cNvPicPr preferRelativeResize="0"/>
          <p:nvPr/>
        </p:nvPicPr>
        <p:blipFill>
          <a:blip r:embed="rId4">
            <a:alphaModFix/>
          </a:blip>
          <a:stretch>
            <a:fillRect/>
          </a:stretch>
        </p:blipFill>
        <p:spPr>
          <a:xfrm>
            <a:off x="4930525" y="1228675"/>
            <a:ext cx="1504950" cy="2047875"/>
          </a:xfrm>
          <a:prstGeom prst="rect">
            <a:avLst/>
          </a:prstGeom>
          <a:noFill/>
          <a:ln>
            <a:noFill/>
          </a:ln>
        </p:spPr>
      </p:pic>
      <p:pic>
        <p:nvPicPr>
          <p:cNvPr id="192" name="Shape 192"/>
          <p:cNvPicPr preferRelativeResize="0"/>
          <p:nvPr/>
        </p:nvPicPr>
        <p:blipFill>
          <a:blip r:embed="rId5">
            <a:alphaModFix/>
          </a:blip>
          <a:stretch>
            <a:fillRect/>
          </a:stretch>
        </p:blipFill>
        <p:spPr>
          <a:xfrm>
            <a:off x="4930525" y="3411375"/>
            <a:ext cx="2133599" cy="1704974"/>
          </a:xfrm>
          <a:prstGeom prst="rect">
            <a:avLst/>
          </a:prstGeom>
          <a:noFill/>
          <a:ln>
            <a:noFill/>
          </a:ln>
        </p:spPr>
      </p:pic>
      <p:pic>
        <p:nvPicPr>
          <p:cNvPr id="193" name="Shape 193"/>
          <p:cNvPicPr preferRelativeResize="0"/>
          <p:nvPr/>
        </p:nvPicPr>
        <p:blipFill>
          <a:blip r:embed="rId6">
            <a:alphaModFix/>
          </a:blip>
          <a:stretch>
            <a:fillRect/>
          </a:stretch>
        </p:blipFill>
        <p:spPr>
          <a:xfrm>
            <a:off x="6560675" y="1164250"/>
            <a:ext cx="2524125" cy="1809750"/>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311700" y="292850"/>
            <a:ext cx="8520599" cy="800999"/>
          </a:xfrm>
          <a:prstGeom prst="rect">
            <a:avLst/>
          </a:prstGeom>
          <a:solidFill>
            <a:srgbClr val="B4A7D6"/>
          </a:solidFill>
        </p:spPr>
        <p:txBody>
          <a:bodyPr anchorCtr="0" anchor="t" bIns="91425" lIns="91425" rIns="91425" tIns="91425">
            <a:noAutofit/>
          </a:bodyPr>
          <a:lstStyle/>
          <a:p>
            <a:pPr rtl="0">
              <a:spcBef>
                <a:spcPts val="0"/>
              </a:spcBef>
              <a:buNone/>
            </a:pPr>
            <a:r>
              <a:rPr lang="en"/>
              <a:t>kaylee’s Favorite children books</a:t>
            </a:r>
          </a:p>
          <a:p>
            <a:pPr>
              <a:spcBef>
                <a:spcPts val="0"/>
              </a:spcBef>
              <a:buNone/>
            </a:pPr>
            <a:r>
              <a:t/>
            </a:r>
            <a:endParaRPr/>
          </a:p>
        </p:txBody>
      </p:sp>
      <p:sp>
        <p:nvSpPr>
          <p:cNvPr id="199" name="Shape 199"/>
          <p:cNvSpPr txBox="1"/>
          <p:nvPr>
            <p:ph idx="1" type="body"/>
          </p:nvPr>
        </p:nvSpPr>
        <p:spPr>
          <a:xfrm>
            <a:off x="4612900" y="1288150"/>
            <a:ext cx="4219499" cy="3340199"/>
          </a:xfrm>
          <a:prstGeom prst="rect">
            <a:avLst/>
          </a:prstGeom>
          <a:solidFill>
            <a:schemeClr val="lt1"/>
          </a:solidFill>
        </p:spPr>
        <p:txBody>
          <a:bodyPr anchorCtr="0" anchor="t" bIns="91425" lIns="91425" rIns="91425" tIns="91425">
            <a:noAutofit/>
          </a:bodyPr>
          <a:lstStyle/>
          <a:p>
            <a:pPr indent="-228600" lvl="0" marL="457200" rtl="0">
              <a:lnSpc>
                <a:spcPct val="150000"/>
              </a:lnSpc>
              <a:spcBef>
                <a:spcPts val="0"/>
              </a:spcBef>
            </a:pPr>
            <a:r>
              <a:rPr i="1" lang="en"/>
              <a:t>Goodnight Moon</a:t>
            </a:r>
            <a:r>
              <a:rPr lang="en"/>
              <a:t> by Margaret Wise Brown</a:t>
            </a:r>
          </a:p>
          <a:p>
            <a:pPr indent="-228600" lvl="0" marL="457200" rtl="0">
              <a:lnSpc>
                <a:spcPct val="150000"/>
              </a:lnSpc>
              <a:spcBef>
                <a:spcPts val="0"/>
              </a:spcBef>
            </a:pPr>
            <a:r>
              <a:rPr i="1" lang="en"/>
              <a:t>Charlotte's Web</a:t>
            </a:r>
            <a:r>
              <a:rPr lang="en"/>
              <a:t> by E.B. White</a:t>
            </a:r>
          </a:p>
          <a:p>
            <a:pPr indent="-228600" lvl="0" marL="457200" rtl="0">
              <a:lnSpc>
                <a:spcPct val="150000"/>
              </a:lnSpc>
              <a:spcBef>
                <a:spcPts val="0"/>
              </a:spcBef>
            </a:pPr>
            <a:r>
              <a:rPr i="1" lang="en"/>
              <a:t>The Berenstain Bears </a:t>
            </a:r>
            <a:r>
              <a:rPr lang="en"/>
              <a:t>by Stan &amp; Jan Berenstain </a:t>
            </a:r>
          </a:p>
          <a:p>
            <a:pPr indent="-228600" lvl="0" marL="457200">
              <a:lnSpc>
                <a:spcPct val="150000"/>
              </a:lnSpc>
              <a:spcBef>
                <a:spcPts val="0"/>
              </a:spcBef>
            </a:pPr>
            <a:r>
              <a:rPr i="1" lang="en"/>
              <a:t>Franklin the Turtle </a:t>
            </a:r>
            <a:r>
              <a:rPr lang="en"/>
              <a:t>by Paulette Bourgeois &amp; Brenda Clark</a:t>
            </a:r>
          </a:p>
        </p:txBody>
      </p:sp>
      <p:pic>
        <p:nvPicPr>
          <p:cNvPr id="200" name="Shape 200"/>
          <p:cNvPicPr preferRelativeResize="0"/>
          <p:nvPr/>
        </p:nvPicPr>
        <p:blipFill>
          <a:blip r:embed="rId3">
            <a:alphaModFix/>
          </a:blip>
          <a:stretch>
            <a:fillRect/>
          </a:stretch>
        </p:blipFill>
        <p:spPr>
          <a:xfrm>
            <a:off x="84687" y="1093837"/>
            <a:ext cx="1914525" cy="2390775"/>
          </a:xfrm>
          <a:prstGeom prst="rect">
            <a:avLst/>
          </a:prstGeom>
          <a:noFill/>
          <a:ln>
            <a:noFill/>
          </a:ln>
        </p:spPr>
      </p:pic>
      <p:pic>
        <p:nvPicPr>
          <p:cNvPr id="201" name="Shape 201"/>
          <p:cNvPicPr preferRelativeResize="0"/>
          <p:nvPr/>
        </p:nvPicPr>
        <p:blipFill>
          <a:blip r:embed="rId4">
            <a:alphaModFix/>
          </a:blip>
          <a:stretch>
            <a:fillRect/>
          </a:stretch>
        </p:blipFill>
        <p:spPr>
          <a:xfrm>
            <a:off x="2440962" y="1150987"/>
            <a:ext cx="2009775" cy="2276475"/>
          </a:xfrm>
          <a:prstGeom prst="rect">
            <a:avLst/>
          </a:prstGeom>
          <a:noFill/>
          <a:ln>
            <a:noFill/>
          </a:ln>
        </p:spPr>
      </p:pic>
      <p:pic>
        <p:nvPicPr>
          <p:cNvPr id="202" name="Shape 202"/>
          <p:cNvPicPr preferRelativeResize="0"/>
          <p:nvPr/>
        </p:nvPicPr>
        <p:blipFill>
          <a:blip r:embed="rId5">
            <a:alphaModFix/>
          </a:blip>
          <a:stretch>
            <a:fillRect/>
          </a:stretch>
        </p:blipFill>
        <p:spPr>
          <a:xfrm>
            <a:off x="2361975" y="3259350"/>
            <a:ext cx="2305050" cy="1765025"/>
          </a:xfrm>
          <a:prstGeom prst="rect">
            <a:avLst/>
          </a:prstGeom>
          <a:noFill/>
          <a:ln>
            <a:noFill/>
          </a:ln>
        </p:spPr>
      </p:pic>
      <p:pic>
        <p:nvPicPr>
          <p:cNvPr id="203" name="Shape 203"/>
          <p:cNvPicPr preferRelativeResize="0"/>
          <p:nvPr/>
        </p:nvPicPr>
        <p:blipFill>
          <a:blip r:embed="rId6">
            <a:alphaModFix/>
          </a:blip>
          <a:stretch>
            <a:fillRect/>
          </a:stretch>
        </p:blipFill>
        <p:spPr>
          <a:xfrm>
            <a:off x="205750" y="3332675"/>
            <a:ext cx="2009774" cy="1765024"/>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311700" y="292850"/>
            <a:ext cx="8520599" cy="800999"/>
          </a:xfrm>
          <a:prstGeom prst="rect">
            <a:avLst/>
          </a:prstGeom>
          <a:solidFill>
            <a:schemeClr val="accent5"/>
          </a:solidFill>
        </p:spPr>
        <p:txBody>
          <a:bodyPr anchorCtr="0" anchor="t" bIns="91425" lIns="91425" rIns="91425" tIns="91425">
            <a:noAutofit/>
          </a:bodyPr>
          <a:lstStyle/>
          <a:p>
            <a:pPr rtl="0">
              <a:spcBef>
                <a:spcPts val="0"/>
              </a:spcBef>
              <a:buNone/>
            </a:pPr>
            <a:r>
              <a:rPr lang="en"/>
              <a:t>Courtney’s Favorite children books</a:t>
            </a:r>
          </a:p>
          <a:p>
            <a:pPr>
              <a:spcBef>
                <a:spcPts val="0"/>
              </a:spcBef>
              <a:buNone/>
            </a:pPr>
            <a:r>
              <a:t/>
            </a:r>
            <a:endParaRPr/>
          </a:p>
        </p:txBody>
      </p:sp>
      <p:sp>
        <p:nvSpPr>
          <p:cNvPr id="209" name="Shape 209"/>
          <p:cNvSpPr txBox="1"/>
          <p:nvPr>
            <p:ph idx="1" type="body"/>
          </p:nvPr>
        </p:nvSpPr>
        <p:spPr>
          <a:xfrm>
            <a:off x="311700" y="1228675"/>
            <a:ext cx="4626000" cy="3340199"/>
          </a:xfrm>
          <a:prstGeom prst="rect">
            <a:avLst/>
          </a:prstGeom>
        </p:spPr>
        <p:txBody>
          <a:bodyPr anchorCtr="0" anchor="t" bIns="91425" lIns="91425" rIns="91425" tIns="91425">
            <a:noAutofit/>
          </a:bodyPr>
          <a:lstStyle/>
          <a:p>
            <a:pPr indent="-330200" lvl="0" marL="457200" rtl="0">
              <a:lnSpc>
                <a:spcPct val="200000"/>
              </a:lnSpc>
              <a:spcBef>
                <a:spcPts val="0"/>
              </a:spcBef>
              <a:buSzPct val="100000"/>
              <a:buChar char="●"/>
            </a:pPr>
            <a:r>
              <a:rPr i="1" lang="en" sz="1600"/>
              <a:t>Chicka Chicka Boom Boom</a:t>
            </a:r>
            <a:r>
              <a:rPr lang="en" sz="1600"/>
              <a:t> by Bill Martin Jr. and John Archambault </a:t>
            </a:r>
          </a:p>
          <a:p>
            <a:pPr indent="-330200" lvl="0" marL="457200" rtl="0">
              <a:lnSpc>
                <a:spcPct val="200000"/>
              </a:lnSpc>
              <a:spcBef>
                <a:spcPts val="0"/>
              </a:spcBef>
              <a:buSzPct val="100000"/>
              <a:buChar char="●"/>
            </a:pPr>
            <a:r>
              <a:rPr i="1" lang="en" sz="1600"/>
              <a:t>Madeline</a:t>
            </a:r>
            <a:r>
              <a:rPr lang="en" sz="1600"/>
              <a:t> by John Bemelmans Marciano and Ludwig Bemelmans</a:t>
            </a:r>
          </a:p>
          <a:p>
            <a:pPr indent="-330200" lvl="0" marL="457200" rtl="0">
              <a:lnSpc>
                <a:spcPct val="200000"/>
              </a:lnSpc>
              <a:spcBef>
                <a:spcPts val="0"/>
              </a:spcBef>
              <a:buSzPct val="100000"/>
              <a:buChar char="●"/>
            </a:pPr>
            <a:r>
              <a:rPr i="1" lang="en" sz="1600"/>
              <a:t>If You Give a Moose a Muffin</a:t>
            </a:r>
            <a:r>
              <a:rPr lang="en" sz="1600"/>
              <a:t> by Laura Numeroff</a:t>
            </a:r>
          </a:p>
          <a:p>
            <a:pPr indent="-330200" lvl="0" marL="457200" rtl="0">
              <a:lnSpc>
                <a:spcPct val="200000"/>
              </a:lnSpc>
              <a:spcBef>
                <a:spcPts val="0"/>
              </a:spcBef>
              <a:buSzPct val="100000"/>
              <a:buChar char="●"/>
            </a:pPr>
            <a:r>
              <a:rPr i="1" lang="en" sz="1600"/>
              <a:t>Love You Forever</a:t>
            </a:r>
            <a:r>
              <a:rPr lang="en" sz="1600"/>
              <a:t> by Robert Munsch</a:t>
            </a:r>
          </a:p>
          <a:p>
            <a:pPr lvl="0">
              <a:spcBef>
                <a:spcPts val="0"/>
              </a:spcBef>
              <a:buNone/>
            </a:pPr>
            <a:r>
              <a:t/>
            </a:r>
            <a:endParaRPr/>
          </a:p>
        </p:txBody>
      </p:sp>
      <p:pic>
        <p:nvPicPr>
          <p:cNvPr id="210" name="Shape 210"/>
          <p:cNvPicPr preferRelativeResize="0"/>
          <p:nvPr/>
        </p:nvPicPr>
        <p:blipFill>
          <a:blip r:embed="rId3">
            <a:alphaModFix/>
          </a:blip>
          <a:stretch>
            <a:fillRect/>
          </a:stretch>
        </p:blipFill>
        <p:spPr>
          <a:xfrm>
            <a:off x="5060540" y="1148275"/>
            <a:ext cx="1366297" cy="1796775"/>
          </a:xfrm>
          <a:prstGeom prst="rect">
            <a:avLst/>
          </a:prstGeom>
          <a:noFill/>
          <a:ln>
            <a:noFill/>
          </a:ln>
        </p:spPr>
      </p:pic>
      <p:pic>
        <p:nvPicPr>
          <p:cNvPr id="211" name="Shape 211"/>
          <p:cNvPicPr preferRelativeResize="0"/>
          <p:nvPr/>
        </p:nvPicPr>
        <p:blipFill rotWithShape="1">
          <a:blip r:embed="rId4">
            <a:alphaModFix/>
          </a:blip>
          <a:srcRect b="9454" l="13273" r="12155" t="9672"/>
          <a:stretch/>
        </p:blipFill>
        <p:spPr>
          <a:xfrm>
            <a:off x="4937775" y="3216050"/>
            <a:ext cx="1656750" cy="1796774"/>
          </a:xfrm>
          <a:prstGeom prst="rect">
            <a:avLst/>
          </a:prstGeom>
          <a:noFill/>
          <a:ln>
            <a:noFill/>
          </a:ln>
        </p:spPr>
      </p:pic>
      <p:pic>
        <p:nvPicPr>
          <p:cNvPr id="212" name="Shape 212"/>
          <p:cNvPicPr preferRelativeResize="0"/>
          <p:nvPr/>
        </p:nvPicPr>
        <p:blipFill>
          <a:blip r:embed="rId5">
            <a:alphaModFix/>
          </a:blip>
          <a:stretch>
            <a:fillRect/>
          </a:stretch>
        </p:blipFill>
        <p:spPr>
          <a:xfrm>
            <a:off x="6917762" y="2345812"/>
            <a:ext cx="1914525" cy="2667000"/>
          </a:xfrm>
          <a:prstGeom prst="rect">
            <a:avLst/>
          </a:prstGeom>
          <a:noFill/>
          <a:ln>
            <a:noFill/>
          </a:ln>
        </p:spPr>
      </p:pic>
      <p:pic>
        <p:nvPicPr>
          <p:cNvPr id="213" name="Shape 213"/>
          <p:cNvPicPr preferRelativeResize="0"/>
          <p:nvPr/>
        </p:nvPicPr>
        <p:blipFill>
          <a:blip r:embed="rId6">
            <a:alphaModFix/>
          </a:blip>
          <a:stretch>
            <a:fillRect/>
          </a:stretch>
        </p:blipFill>
        <p:spPr>
          <a:xfrm>
            <a:off x="6917775" y="346354"/>
            <a:ext cx="1914524" cy="1862980"/>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nvSpPr>
        <p:spPr>
          <a:xfrm>
            <a:off x="352500" y="353675"/>
            <a:ext cx="7841699" cy="3909600"/>
          </a:xfrm>
          <a:prstGeom prst="rect">
            <a:avLst/>
          </a:prstGeom>
          <a:noFill/>
          <a:ln>
            <a:noFill/>
          </a:ln>
        </p:spPr>
        <p:txBody>
          <a:bodyPr anchorCtr="0" anchor="t" bIns="91425" lIns="91425" rIns="91425" tIns="91425">
            <a:noAutofit/>
          </a:bodyPr>
          <a:lstStyle/>
          <a:p>
            <a:pPr rtl="0" algn="ctr">
              <a:spcBef>
                <a:spcPts val="0"/>
              </a:spcBef>
              <a:buNone/>
            </a:pPr>
            <a:r>
              <a:t/>
            </a:r>
            <a:endParaRPr sz="9600">
              <a:latin typeface="Amatic SC"/>
              <a:ea typeface="Amatic SC"/>
              <a:cs typeface="Amatic SC"/>
              <a:sym typeface="Amatic SC"/>
            </a:endParaRPr>
          </a:p>
          <a:p>
            <a:pPr algn="ctr">
              <a:spcBef>
                <a:spcPts val="0"/>
              </a:spcBef>
              <a:buNone/>
            </a:pPr>
            <a:r>
              <a:rPr lang="en" sz="9600">
                <a:latin typeface="Amatic SC"/>
                <a:ea typeface="Amatic SC"/>
                <a:cs typeface="Amatic SC"/>
                <a:sym typeface="Amatic SC"/>
              </a:rPr>
              <a:t>Thank you!</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599" cy="800999"/>
          </a:xfrm>
          <a:prstGeom prst="rect">
            <a:avLst/>
          </a:prstGeom>
          <a:solidFill>
            <a:srgbClr val="A64D79"/>
          </a:solidFill>
        </p:spPr>
        <p:txBody>
          <a:bodyPr anchorCtr="0" anchor="t" bIns="91425" lIns="91425" rIns="91425" tIns="91425">
            <a:noAutofit/>
          </a:bodyPr>
          <a:lstStyle/>
          <a:p>
            <a:pPr rtl="0">
              <a:spcBef>
                <a:spcPts val="0"/>
              </a:spcBef>
              <a:buNone/>
            </a:pPr>
            <a:r>
              <a:rPr lang="en"/>
              <a:t>What we Researched  </a:t>
            </a:r>
          </a:p>
          <a:p>
            <a:pPr>
              <a:spcBef>
                <a:spcPts val="0"/>
              </a:spcBef>
              <a:buNone/>
            </a:pPr>
            <a:r>
              <a:t/>
            </a:r>
            <a:endParaRPr/>
          </a:p>
        </p:txBody>
      </p:sp>
      <p:sp>
        <p:nvSpPr>
          <p:cNvPr id="69" name="Shape 69"/>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lnSpc>
                <a:spcPct val="100000"/>
              </a:lnSpc>
              <a:spcBef>
                <a:spcPts val="0"/>
              </a:spcBef>
              <a:spcAft>
                <a:spcPts val="0"/>
              </a:spcAft>
              <a:buNone/>
            </a:pPr>
            <a:r>
              <a:rPr b="1" lang="en" sz="1600">
                <a:solidFill>
                  <a:srgbClr val="333333"/>
                </a:solidFill>
                <a:highlight>
                  <a:srgbClr val="FFFFFF"/>
                </a:highlight>
              </a:rPr>
              <a:t>Article 1 : From ABCs to DVDs: Profiles of infants' home media environments in the first two years of life, 2013.</a:t>
            </a:r>
          </a:p>
          <a:p>
            <a:pPr rtl="0">
              <a:lnSpc>
                <a:spcPct val="100000"/>
              </a:lnSpc>
              <a:spcBef>
                <a:spcPts val="0"/>
              </a:spcBef>
              <a:spcAft>
                <a:spcPts val="0"/>
              </a:spcAft>
              <a:buNone/>
            </a:pPr>
            <a:r>
              <a:t/>
            </a:r>
            <a:endParaRPr b="1" sz="1600">
              <a:solidFill>
                <a:srgbClr val="333333"/>
              </a:solidFill>
              <a:highlight>
                <a:srgbClr val="FFFFFF"/>
              </a:highlight>
            </a:endParaRPr>
          </a:p>
          <a:p>
            <a:pPr indent="-304800" lvl="0" marL="457200" rtl="0">
              <a:lnSpc>
                <a:spcPct val="100000"/>
              </a:lnSpc>
              <a:spcBef>
                <a:spcPts val="0"/>
              </a:spcBef>
              <a:spcAft>
                <a:spcPts val="0"/>
              </a:spcAft>
              <a:buClr>
                <a:srgbClr val="333333"/>
              </a:buClr>
              <a:buSzPct val="100000"/>
              <a:buChar char="●"/>
            </a:pPr>
            <a:r>
              <a:rPr lang="en" sz="1200">
                <a:solidFill>
                  <a:srgbClr val="333333"/>
                </a:solidFill>
                <a:highlight>
                  <a:srgbClr val="FFFFFF"/>
                </a:highlight>
              </a:rPr>
              <a:t>Parents of 100 infants aged 10-19 months</a:t>
            </a:r>
          </a:p>
          <a:p>
            <a:pPr indent="-304800" lvl="0" marL="457200" rtl="0">
              <a:lnSpc>
                <a:spcPct val="100000"/>
              </a:lnSpc>
              <a:spcBef>
                <a:spcPts val="0"/>
              </a:spcBef>
              <a:spcAft>
                <a:spcPts val="0"/>
              </a:spcAft>
              <a:buClr>
                <a:srgbClr val="333333"/>
              </a:buClr>
              <a:buSzPct val="100000"/>
              <a:buChar char="●"/>
            </a:pPr>
            <a:r>
              <a:rPr lang="en" sz="1200">
                <a:solidFill>
                  <a:srgbClr val="333333"/>
                </a:solidFill>
                <a:highlight>
                  <a:srgbClr val="FFFFFF"/>
                </a:highlight>
              </a:rPr>
              <a:t>Parents given a demographic survey, vocabulary test, baby media test, and book cover test. Families were also observed in their homes</a:t>
            </a:r>
          </a:p>
          <a:p>
            <a:pPr rtl="0">
              <a:lnSpc>
                <a:spcPct val="100000"/>
              </a:lnSpc>
              <a:spcBef>
                <a:spcPts val="0"/>
              </a:spcBef>
              <a:spcAft>
                <a:spcPts val="0"/>
              </a:spcAft>
              <a:buNone/>
            </a:pPr>
            <a:r>
              <a:t/>
            </a:r>
            <a:endParaRPr b="1" sz="1200">
              <a:solidFill>
                <a:srgbClr val="333333"/>
              </a:solidFill>
              <a:highlight>
                <a:srgbClr val="FFFFFF"/>
              </a:highlight>
            </a:endParaRPr>
          </a:p>
          <a:p>
            <a:pPr rtl="0">
              <a:lnSpc>
                <a:spcPct val="100000"/>
              </a:lnSpc>
              <a:spcBef>
                <a:spcPts val="0"/>
              </a:spcBef>
              <a:spcAft>
                <a:spcPts val="0"/>
              </a:spcAft>
              <a:buNone/>
            </a:pPr>
            <a:r>
              <a:rPr b="1" lang="en" sz="1400">
                <a:solidFill>
                  <a:srgbClr val="333333"/>
                </a:solidFill>
                <a:highlight>
                  <a:srgbClr val="FFFFFF"/>
                </a:highlight>
              </a:rPr>
              <a:t>FINDINGS:</a:t>
            </a:r>
          </a:p>
          <a:p>
            <a:pPr rtl="0">
              <a:lnSpc>
                <a:spcPct val="100000"/>
              </a:lnSpc>
              <a:spcBef>
                <a:spcPts val="0"/>
              </a:spcBef>
              <a:spcAft>
                <a:spcPts val="0"/>
              </a:spcAft>
              <a:buNone/>
            </a:pPr>
            <a:r>
              <a:t/>
            </a:r>
            <a:endParaRPr b="1" sz="1400">
              <a:solidFill>
                <a:srgbClr val="333333"/>
              </a:solidFill>
              <a:highlight>
                <a:srgbClr val="FFFFFF"/>
              </a:highlight>
            </a:endParaRPr>
          </a:p>
          <a:p>
            <a:pPr indent="-228600" lvl="0" marL="457200" rtl="0">
              <a:lnSpc>
                <a:spcPct val="100000"/>
              </a:lnSpc>
              <a:spcBef>
                <a:spcPts val="0"/>
              </a:spcBef>
              <a:spcAft>
                <a:spcPts val="0"/>
              </a:spcAft>
              <a:buClr>
                <a:srgbClr val="333333"/>
              </a:buClr>
              <a:buSzPct val="100000"/>
            </a:pPr>
            <a:r>
              <a:rPr lang="en" sz="1200">
                <a:solidFill>
                  <a:srgbClr val="333333"/>
                </a:solidFill>
                <a:highlight>
                  <a:srgbClr val="FFFFFF"/>
                </a:highlight>
              </a:rPr>
              <a:t>Parents who scored higher on the book cover test also scored higher on the vocab test and owned less DVDs</a:t>
            </a:r>
          </a:p>
          <a:p>
            <a:pPr indent="-228600" lvl="0" marL="457200" rtl="0">
              <a:lnSpc>
                <a:spcPct val="100000"/>
              </a:lnSpc>
              <a:spcBef>
                <a:spcPts val="0"/>
              </a:spcBef>
              <a:spcAft>
                <a:spcPts val="0"/>
              </a:spcAft>
              <a:buClr>
                <a:srgbClr val="333333"/>
              </a:buClr>
              <a:buSzPct val="100000"/>
            </a:pPr>
            <a:r>
              <a:rPr lang="en" sz="1200">
                <a:solidFill>
                  <a:srgbClr val="333333"/>
                </a:solidFill>
                <a:highlight>
                  <a:srgbClr val="FFFFFF"/>
                </a:highlight>
              </a:rPr>
              <a:t>Printed material has a big effect on vocabulary and reading skill of parents, children and families</a:t>
            </a:r>
          </a:p>
          <a:p>
            <a:pPr indent="-228600" lvl="0" marL="457200">
              <a:lnSpc>
                <a:spcPct val="100000"/>
              </a:lnSpc>
              <a:spcBef>
                <a:spcPts val="0"/>
              </a:spcBef>
              <a:spcAft>
                <a:spcPts val="0"/>
              </a:spcAft>
              <a:buClr>
                <a:srgbClr val="333333"/>
              </a:buClr>
              <a:buSzPct val="100000"/>
            </a:pPr>
            <a:r>
              <a:rPr lang="en" sz="1200">
                <a:solidFill>
                  <a:srgbClr val="333333"/>
                </a:solidFill>
                <a:highlight>
                  <a:srgbClr val="FFFFFF"/>
                </a:highlight>
              </a:rPr>
              <a:t>Family plays a huge role in children’s language development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599" cy="800999"/>
          </a:xfrm>
          <a:prstGeom prst="rect">
            <a:avLst/>
          </a:prstGeom>
          <a:solidFill>
            <a:srgbClr val="A64D79"/>
          </a:solidFill>
        </p:spPr>
        <p:txBody>
          <a:bodyPr anchorCtr="0" anchor="t" bIns="91425" lIns="91425" rIns="91425" tIns="91425">
            <a:noAutofit/>
          </a:bodyPr>
          <a:lstStyle/>
          <a:p>
            <a:pPr>
              <a:spcBef>
                <a:spcPts val="0"/>
              </a:spcBef>
              <a:buNone/>
            </a:pPr>
            <a:r>
              <a:rPr lang="en"/>
              <a:t>what we researched </a:t>
            </a:r>
          </a:p>
        </p:txBody>
      </p:sp>
      <p:sp>
        <p:nvSpPr>
          <p:cNvPr id="75" name="Shape 75"/>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lnSpc>
                <a:spcPct val="100000"/>
              </a:lnSpc>
              <a:spcBef>
                <a:spcPts val="0"/>
              </a:spcBef>
              <a:spcAft>
                <a:spcPts val="0"/>
              </a:spcAft>
              <a:buNone/>
            </a:pPr>
            <a:r>
              <a:rPr b="1" lang="en" sz="1600">
                <a:solidFill>
                  <a:srgbClr val="333333"/>
                </a:solidFill>
              </a:rPr>
              <a:t>Article 2: Preschool home literacy practices and children's literacy development: A longitudinal analysis, 2008.</a:t>
            </a:r>
          </a:p>
          <a:p>
            <a:pPr rtl="0">
              <a:lnSpc>
                <a:spcPct val="100000"/>
              </a:lnSpc>
              <a:spcBef>
                <a:spcPts val="0"/>
              </a:spcBef>
              <a:spcAft>
                <a:spcPts val="0"/>
              </a:spcAft>
              <a:buNone/>
            </a:pPr>
            <a:r>
              <a:t/>
            </a:r>
            <a:endParaRPr b="1" sz="1600">
              <a:solidFill>
                <a:srgbClr val="333333"/>
              </a:solidFill>
            </a:endParaRPr>
          </a:p>
          <a:p>
            <a:pPr indent="-228600" lvl="0" marL="457200" rtl="0">
              <a:lnSpc>
                <a:spcPct val="100000"/>
              </a:lnSpc>
              <a:spcBef>
                <a:spcPts val="0"/>
              </a:spcBef>
              <a:spcAft>
                <a:spcPts val="0"/>
              </a:spcAft>
              <a:buClr>
                <a:srgbClr val="333333"/>
              </a:buClr>
              <a:buSzPct val="100000"/>
              <a:buFont typeface="Source Code Pro"/>
            </a:pPr>
            <a:r>
              <a:rPr lang="en" sz="1200">
                <a:solidFill>
                  <a:srgbClr val="333333"/>
                </a:solidFill>
              </a:rPr>
              <a:t>146 preschoolers from low-middle class families</a:t>
            </a:r>
          </a:p>
          <a:p>
            <a:pPr indent="-228600" lvl="0" marL="457200" rtl="0">
              <a:lnSpc>
                <a:spcPct val="100000"/>
              </a:lnSpc>
              <a:spcBef>
                <a:spcPts val="0"/>
              </a:spcBef>
              <a:spcAft>
                <a:spcPts val="0"/>
              </a:spcAft>
              <a:buClr>
                <a:srgbClr val="333333"/>
              </a:buClr>
              <a:buSzPct val="100000"/>
              <a:buFont typeface="Source Code Pro"/>
            </a:pPr>
            <a:r>
              <a:rPr lang="en" sz="1200">
                <a:solidFill>
                  <a:srgbClr val="333333"/>
                </a:solidFill>
              </a:rPr>
              <a:t>Parents took a Home Literacy Environment questionnaire asking about parent-child reading habits, children took letter-word identification, phonological processing, and memory tasks.</a:t>
            </a:r>
          </a:p>
          <a:p>
            <a:pPr rtl="0">
              <a:lnSpc>
                <a:spcPct val="100000"/>
              </a:lnSpc>
              <a:spcBef>
                <a:spcPts val="0"/>
              </a:spcBef>
              <a:spcAft>
                <a:spcPts val="0"/>
              </a:spcAft>
              <a:buNone/>
            </a:pPr>
            <a:r>
              <a:t/>
            </a:r>
            <a:endParaRPr b="1" sz="1200">
              <a:solidFill>
                <a:srgbClr val="333333"/>
              </a:solidFill>
            </a:endParaRPr>
          </a:p>
          <a:p>
            <a:pPr rtl="0">
              <a:lnSpc>
                <a:spcPct val="100000"/>
              </a:lnSpc>
              <a:spcBef>
                <a:spcPts val="0"/>
              </a:spcBef>
              <a:spcAft>
                <a:spcPts val="0"/>
              </a:spcAft>
              <a:buNone/>
            </a:pPr>
            <a:r>
              <a:rPr b="1" lang="en" sz="1400">
                <a:solidFill>
                  <a:srgbClr val="333333"/>
                </a:solidFill>
              </a:rPr>
              <a:t>FINDINGS:</a:t>
            </a:r>
          </a:p>
          <a:p>
            <a:pPr rtl="0">
              <a:lnSpc>
                <a:spcPct val="100000"/>
              </a:lnSpc>
              <a:spcBef>
                <a:spcPts val="0"/>
              </a:spcBef>
              <a:spcAft>
                <a:spcPts val="0"/>
              </a:spcAft>
              <a:buNone/>
            </a:pPr>
            <a:r>
              <a:t/>
            </a:r>
            <a:endParaRPr b="1" sz="1400">
              <a:solidFill>
                <a:srgbClr val="333333"/>
              </a:solidFill>
            </a:endParaRPr>
          </a:p>
          <a:p>
            <a:pPr indent="-228600" lvl="0" marL="457200" rtl="0">
              <a:lnSpc>
                <a:spcPct val="100000"/>
              </a:lnSpc>
              <a:spcBef>
                <a:spcPts val="0"/>
              </a:spcBef>
              <a:spcAft>
                <a:spcPts val="0"/>
              </a:spcAft>
              <a:buClr>
                <a:srgbClr val="333333"/>
              </a:buClr>
              <a:buSzPct val="100000"/>
              <a:buFont typeface="Source Code Pro"/>
            </a:pPr>
            <a:r>
              <a:rPr lang="en" sz="1200">
                <a:solidFill>
                  <a:srgbClr val="333333"/>
                </a:solidFill>
              </a:rPr>
              <a:t>The more parents/children read together, the more receptive vocabularies children had, and children whose parents taught them to read scored higher on letter-word identification</a:t>
            </a:r>
          </a:p>
          <a:p>
            <a:pPr indent="-228600" lvl="0" marL="457200" rtl="0">
              <a:lnSpc>
                <a:spcPct val="100000"/>
              </a:lnSpc>
              <a:spcBef>
                <a:spcPts val="0"/>
              </a:spcBef>
              <a:spcAft>
                <a:spcPts val="0"/>
              </a:spcAft>
              <a:buClr>
                <a:srgbClr val="333333"/>
              </a:buClr>
              <a:buSzPct val="100000"/>
              <a:buFont typeface="Source Code Pro"/>
            </a:pPr>
            <a:r>
              <a:rPr lang="en" sz="1200">
                <a:solidFill>
                  <a:srgbClr val="333333"/>
                </a:solidFill>
              </a:rPr>
              <a:t>Reading with children and teaching them reading skills at home at an early age leads to likely proficiency in reading and comprehension skills. This can be helpful for success in future education.</a:t>
            </a:r>
          </a:p>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599" cy="800999"/>
          </a:xfrm>
          <a:prstGeom prst="rect">
            <a:avLst/>
          </a:prstGeom>
          <a:solidFill>
            <a:srgbClr val="A64D79"/>
          </a:solidFill>
        </p:spPr>
        <p:txBody>
          <a:bodyPr anchorCtr="0" anchor="t" bIns="91425" lIns="91425" rIns="91425" tIns="91425">
            <a:noAutofit/>
          </a:bodyPr>
          <a:lstStyle/>
          <a:p>
            <a:pPr>
              <a:spcBef>
                <a:spcPts val="0"/>
              </a:spcBef>
              <a:buNone/>
            </a:pPr>
            <a:r>
              <a:rPr lang="en"/>
              <a:t>What we researched</a:t>
            </a:r>
          </a:p>
        </p:txBody>
      </p:sp>
      <p:sp>
        <p:nvSpPr>
          <p:cNvPr id="81" name="Shape 81"/>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lnSpc>
                <a:spcPct val="100000"/>
              </a:lnSpc>
              <a:spcBef>
                <a:spcPts val="0"/>
              </a:spcBef>
              <a:spcAft>
                <a:spcPts val="0"/>
              </a:spcAft>
              <a:buNone/>
            </a:pPr>
            <a:r>
              <a:rPr b="1" lang="en" sz="1600">
                <a:solidFill>
                  <a:srgbClr val="333333"/>
                </a:solidFill>
              </a:rPr>
              <a:t>Article 3: Making story time available to children of working parents: Public libraries and the scheduling of children’s literacy, 2007.</a:t>
            </a:r>
          </a:p>
          <a:p>
            <a:pPr rtl="0">
              <a:lnSpc>
                <a:spcPct val="100000"/>
              </a:lnSpc>
              <a:spcBef>
                <a:spcPts val="0"/>
              </a:spcBef>
              <a:spcAft>
                <a:spcPts val="0"/>
              </a:spcAft>
              <a:buNone/>
            </a:pPr>
            <a:r>
              <a:t/>
            </a:r>
            <a:endParaRPr b="1" sz="1600">
              <a:solidFill>
                <a:srgbClr val="333333"/>
              </a:solidFill>
            </a:endParaRPr>
          </a:p>
          <a:p>
            <a:pPr indent="-228600" lvl="0" marL="457200" rtl="0">
              <a:lnSpc>
                <a:spcPct val="100000"/>
              </a:lnSpc>
              <a:spcBef>
                <a:spcPts val="0"/>
              </a:spcBef>
              <a:spcAft>
                <a:spcPts val="0"/>
              </a:spcAft>
              <a:buClr>
                <a:srgbClr val="333333"/>
              </a:buClr>
              <a:buSzPct val="100000"/>
              <a:buFont typeface="Source Code Pro"/>
            </a:pPr>
            <a:r>
              <a:rPr lang="en" sz="1200">
                <a:solidFill>
                  <a:srgbClr val="333333"/>
                </a:solidFill>
              </a:rPr>
              <a:t>Top 50 US libraries according to the </a:t>
            </a:r>
            <a:r>
              <a:rPr i="1" lang="en" sz="1200">
                <a:solidFill>
                  <a:srgbClr val="333333"/>
                </a:solidFill>
              </a:rPr>
              <a:t>American Public Library Ratings 2005 </a:t>
            </a:r>
          </a:p>
          <a:p>
            <a:pPr indent="-228600" lvl="0" marL="457200" rtl="0">
              <a:lnSpc>
                <a:spcPct val="100000"/>
              </a:lnSpc>
              <a:spcBef>
                <a:spcPts val="0"/>
              </a:spcBef>
              <a:spcAft>
                <a:spcPts val="0"/>
              </a:spcAft>
              <a:buClr>
                <a:srgbClr val="333333"/>
              </a:buClr>
              <a:buSzPct val="100000"/>
              <a:buFont typeface="Source Code Pro"/>
            </a:pPr>
            <a:r>
              <a:rPr lang="en" sz="1200">
                <a:solidFill>
                  <a:srgbClr val="333333"/>
                </a:solidFill>
              </a:rPr>
              <a:t>Looked at whether these libraries provided children’s reading programs, both during the work day, and before/after normal work hours</a:t>
            </a:r>
          </a:p>
          <a:p>
            <a:pPr rtl="0">
              <a:lnSpc>
                <a:spcPct val="100000"/>
              </a:lnSpc>
              <a:spcBef>
                <a:spcPts val="0"/>
              </a:spcBef>
              <a:spcAft>
                <a:spcPts val="0"/>
              </a:spcAft>
              <a:buNone/>
            </a:pPr>
            <a:r>
              <a:t/>
            </a:r>
            <a:endParaRPr sz="1200">
              <a:solidFill>
                <a:srgbClr val="333333"/>
              </a:solidFill>
            </a:endParaRPr>
          </a:p>
          <a:p>
            <a:pPr rtl="0">
              <a:lnSpc>
                <a:spcPct val="100000"/>
              </a:lnSpc>
              <a:spcBef>
                <a:spcPts val="0"/>
              </a:spcBef>
              <a:spcAft>
                <a:spcPts val="0"/>
              </a:spcAft>
              <a:buNone/>
            </a:pPr>
            <a:r>
              <a:rPr b="1" lang="en" sz="1400">
                <a:solidFill>
                  <a:srgbClr val="333333"/>
                </a:solidFill>
              </a:rPr>
              <a:t>FINDINGS:</a:t>
            </a:r>
          </a:p>
          <a:p>
            <a:pPr rtl="0">
              <a:lnSpc>
                <a:spcPct val="100000"/>
              </a:lnSpc>
              <a:spcBef>
                <a:spcPts val="0"/>
              </a:spcBef>
              <a:spcAft>
                <a:spcPts val="0"/>
              </a:spcAft>
              <a:buNone/>
            </a:pPr>
            <a:r>
              <a:t/>
            </a:r>
            <a:endParaRPr b="1" sz="1400">
              <a:solidFill>
                <a:srgbClr val="333333"/>
              </a:solidFill>
            </a:endParaRPr>
          </a:p>
          <a:p>
            <a:pPr indent="-304800" lvl="0" marL="457200" rtl="0">
              <a:lnSpc>
                <a:spcPct val="100000"/>
              </a:lnSpc>
              <a:spcBef>
                <a:spcPts val="0"/>
              </a:spcBef>
              <a:spcAft>
                <a:spcPts val="0"/>
              </a:spcAft>
              <a:buClr>
                <a:srgbClr val="333333"/>
              </a:buClr>
              <a:buSzPct val="100000"/>
              <a:buFont typeface="Source Code Pro"/>
              <a:buChar char="●"/>
            </a:pPr>
            <a:r>
              <a:rPr lang="en" sz="1200">
                <a:solidFill>
                  <a:srgbClr val="333333"/>
                </a:solidFill>
              </a:rPr>
              <a:t>During the work day: 47 infant/toddler programs, 34 family programs.</a:t>
            </a:r>
          </a:p>
          <a:p>
            <a:pPr indent="-304800" lvl="0" marL="457200" rtl="0">
              <a:lnSpc>
                <a:spcPct val="100000"/>
              </a:lnSpc>
              <a:spcBef>
                <a:spcPts val="0"/>
              </a:spcBef>
              <a:spcAft>
                <a:spcPts val="0"/>
              </a:spcAft>
              <a:buClr>
                <a:srgbClr val="333333"/>
              </a:buClr>
              <a:buSzPct val="100000"/>
              <a:buFont typeface="Source Code Pro"/>
              <a:buChar char="●"/>
            </a:pPr>
            <a:r>
              <a:rPr lang="en" sz="1200">
                <a:solidFill>
                  <a:srgbClr val="333333"/>
                </a:solidFill>
              </a:rPr>
              <a:t>Outside the work day, out of all programs offered throughout the libraries:</a:t>
            </a:r>
          </a:p>
          <a:p>
            <a:pPr indent="-304800" lvl="1" marL="914400" rtl="0">
              <a:lnSpc>
                <a:spcPct val="100000"/>
              </a:lnSpc>
              <a:spcBef>
                <a:spcPts val="0"/>
              </a:spcBef>
              <a:spcAft>
                <a:spcPts val="0"/>
              </a:spcAft>
              <a:buClr>
                <a:srgbClr val="333333"/>
              </a:buClr>
              <a:buSzPct val="100000"/>
              <a:buFont typeface="Source Code Pro"/>
              <a:buChar char="○"/>
            </a:pPr>
            <a:r>
              <a:rPr lang="en" sz="1200">
                <a:solidFill>
                  <a:srgbClr val="333333"/>
                </a:solidFill>
              </a:rPr>
              <a:t>500,000+ population: 11.3% infant/toddler programs, 11.8% preschool programs, 24.3% family programs</a:t>
            </a:r>
          </a:p>
          <a:p>
            <a:pPr indent="-304800" lvl="0" marL="457200">
              <a:lnSpc>
                <a:spcPct val="100000"/>
              </a:lnSpc>
              <a:spcBef>
                <a:spcPts val="0"/>
              </a:spcBef>
              <a:spcAft>
                <a:spcPts val="0"/>
              </a:spcAft>
              <a:buClr>
                <a:srgbClr val="333333"/>
              </a:buClr>
              <a:buSzPct val="100000"/>
              <a:buFont typeface="Source Code Pro"/>
              <a:buChar char="●"/>
            </a:pPr>
            <a:r>
              <a:rPr lang="en" sz="1200">
                <a:solidFill>
                  <a:srgbClr val="333333"/>
                </a:solidFill>
              </a:rPr>
              <a:t>Libraries saw a need for after work-hours programming to accommodate for working families, as well as alternative program options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198250"/>
            <a:ext cx="8567700" cy="755699"/>
          </a:xfrm>
          <a:prstGeom prst="rect">
            <a:avLst/>
          </a:prstGeom>
          <a:solidFill>
            <a:srgbClr val="32E57D"/>
          </a:solidFill>
        </p:spPr>
        <p:txBody>
          <a:bodyPr anchorCtr="0" anchor="b" bIns="91425" lIns="91425" rIns="91425" tIns="91425">
            <a:noAutofit/>
          </a:bodyPr>
          <a:lstStyle/>
          <a:p>
            <a:pPr>
              <a:spcBef>
                <a:spcPts val="0"/>
              </a:spcBef>
              <a:buNone/>
            </a:pPr>
            <a:r>
              <a:rPr lang="en" sz="4200">
                <a:solidFill>
                  <a:srgbClr val="000000"/>
                </a:solidFill>
              </a:rPr>
              <a:t>Development of pediatrician survey</a:t>
            </a:r>
          </a:p>
        </p:txBody>
      </p:sp>
      <p:sp>
        <p:nvSpPr>
          <p:cNvPr id="87" name="Shape 87"/>
          <p:cNvSpPr txBox="1"/>
          <p:nvPr>
            <p:ph idx="1" type="body"/>
          </p:nvPr>
        </p:nvSpPr>
        <p:spPr>
          <a:xfrm>
            <a:off x="311700" y="1194675"/>
            <a:ext cx="4311899" cy="3179400"/>
          </a:xfrm>
          <a:prstGeom prst="rect">
            <a:avLst/>
          </a:prstGeom>
        </p:spPr>
        <p:txBody>
          <a:bodyPr anchorCtr="0" anchor="t" bIns="91425" lIns="91425" rIns="91425" tIns="91425">
            <a:noAutofit/>
          </a:bodyPr>
          <a:lstStyle/>
          <a:p>
            <a:pPr indent="-228600" lvl="0" marL="457200" rtl="0">
              <a:spcBef>
                <a:spcPts val="0"/>
              </a:spcBef>
              <a:buSzPct val="100000"/>
            </a:pPr>
            <a:r>
              <a:rPr b="1" lang="en" sz="1600"/>
              <a:t>Location</a:t>
            </a:r>
          </a:p>
          <a:p>
            <a:pPr indent="-228600" lvl="1" marL="914400" rtl="0">
              <a:spcBef>
                <a:spcPts val="0"/>
              </a:spcBef>
              <a:buSzPct val="100000"/>
            </a:pPr>
            <a:r>
              <a:rPr lang="en" sz="1600"/>
              <a:t>Doctor’s Office</a:t>
            </a:r>
          </a:p>
          <a:p>
            <a:pPr indent="-228600" lvl="0" marL="457200" rtl="0">
              <a:spcBef>
                <a:spcPts val="0"/>
              </a:spcBef>
              <a:buSzPct val="100000"/>
            </a:pPr>
            <a:r>
              <a:rPr b="1" lang="en" sz="1600"/>
              <a:t>What is the challenge with media?</a:t>
            </a:r>
          </a:p>
          <a:p>
            <a:pPr indent="-228600" lvl="1" marL="914400" rtl="0">
              <a:spcBef>
                <a:spcPts val="0"/>
              </a:spcBef>
              <a:buSzPct val="100000"/>
            </a:pPr>
            <a:r>
              <a:rPr lang="en" sz="1600"/>
              <a:t>Time spent on device</a:t>
            </a:r>
          </a:p>
          <a:p>
            <a:pPr indent="-228600" lvl="1" marL="914400" rtl="0">
              <a:spcBef>
                <a:spcPts val="0"/>
              </a:spcBef>
              <a:buSzPct val="100000"/>
            </a:pPr>
            <a:r>
              <a:rPr lang="en" sz="1600"/>
              <a:t>Frequency of parent or infant on device</a:t>
            </a:r>
          </a:p>
          <a:p>
            <a:pPr indent="-228600" lvl="0" marL="457200" rtl="0">
              <a:spcBef>
                <a:spcPts val="0"/>
              </a:spcBef>
              <a:buSzPct val="100000"/>
            </a:pPr>
            <a:r>
              <a:rPr b="1" lang="en" sz="1600"/>
              <a:t>How are doctor’s reaching out?</a:t>
            </a:r>
          </a:p>
          <a:p>
            <a:pPr indent="-228600" lvl="1" marL="914400" rtl="0">
              <a:spcBef>
                <a:spcPts val="0"/>
              </a:spcBef>
              <a:buSzPct val="100000"/>
            </a:pPr>
            <a:r>
              <a:rPr lang="en" sz="1600"/>
              <a:t>Talking</a:t>
            </a:r>
          </a:p>
          <a:p>
            <a:pPr indent="-228600" lvl="1" marL="914400" rtl="0">
              <a:spcBef>
                <a:spcPts val="0"/>
              </a:spcBef>
              <a:buSzPct val="100000"/>
            </a:pPr>
            <a:r>
              <a:rPr lang="en" sz="1600"/>
              <a:t>Books</a:t>
            </a:r>
          </a:p>
          <a:p>
            <a:pPr indent="-228600" lvl="1" marL="914400" rtl="0">
              <a:spcBef>
                <a:spcPts val="0"/>
              </a:spcBef>
              <a:buSzPct val="100000"/>
            </a:pPr>
            <a:r>
              <a:rPr lang="en" sz="1600"/>
              <a:t>Pamphlets</a:t>
            </a:r>
          </a:p>
          <a:p>
            <a:pPr indent="-228600" lvl="0" marL="457200">
              <a:spcBef>
                <a:spcPts val="0"/>
              </a:spcBef>
              <a:buSzPct val="100000"/>
            </a:pPr>
            <a:r>
              <a:rPr b="1" lang="en" sz="1600"/>
              <a:t>Doctors’ Suggestions</a:t>
            </a:r>
          </a:p>
        </p:txBody>
      </p:sp>
      <p:pic>
        <p:nvPicPr>
          <p:cNvPr id="88" name="Shape 88"/>
          <p:cNvPicPr preferRelativeResize="0"/>
          <p:nvPr/>
        </p:nvPicPr>
        <p:blipFill>
          <a:blip r:embed="rId3">
            <a:alphaModFix/>
          </a:blip>
          <a:stretch>
            <a:fillRect/>
          </a:stretch>
        </p:blipFill>
        <p:spPr>
          <a:xfrm>
            <a:off x="4623604" y="2187329"/>
            <a:ext cx="3612199" cy="240377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Pediatrician survey results</a:t>
            </a:r>
          </a:p>
        </p:txBody>
      </p:sp>
      <p:sp>
        <p:nvSpPr>
          <p:cNvPr id="94" name="Shape 94"/>
          <p:cNvSpPr txBox="1"/>
          <p:nvPr>
            <p:ph idx="1" type="body"/>
          </p:nvPr>
        </p:nvSpPr>
        <p:spPr>
          <a:xfrm>
            <a:off x="311700" y="1228675"/>
            <a:ext cx="8520599" cy="3498300"/>
          </a:xfrm>
          <a:prstGeom prst="rect">
            <a:avLst/>
          </a:prstGeom>
          <a:solidFill>
            <a:schemeClr val="dk1"/>
          </a:solidFill>
        </p:spPr>
        <p:txBody>
          <a:bodyPr anchorCtr="0" anchor="t" bIns="91425" lIns="91425" rIns="91425" tIns="91425">
            <a:noAutofit/>
          </a:bodyPr>
          <a:lstStyle/>
          <a:p>
            <a:pPr indent="-228600" lvl="0" marL="457200" rtl="0">
              <a:spcBef>
                <a:spcPts val="0"/>
              </a:spcBef>
              <a:buChar char="●"/>
            </a:pPr>
            <a:r>
              <a:rPr b="1" lang="en"/>
              <a:t>14 total responses</a:t>
            </a:r>
          </a:p>
          <a:p>
            <a:pPr indent="-228600" lvl="1" marL="914400" rtl="0">
              <a:spcBef>
                <a:spcPts val="0"/>
              </a:spcBef>
              <a:buChar char="○"/>
            </a:pPr>
            <a:r>
              <a:rPr lang="en"/>
              <a:t>All Pediatricians were located in the Treasure Valley</a:t>
            </a:r>
          </a:p>
          <a:p>
            <a:pPr indent="-228600" lvl="0" marL="457200" rtl="0">
              <a:spcBef>
                <a:spcPts val="0"/>
              </a:spcBef>
              <a:buChar char="●"/>
            </a:pPr>
            <a:r>
              <a:rPr b="1" lang="en"/>
              <a:t>Results</a:t>
            </a:r>
          </a:p>
          <a:p>
            <a:pPr indent="-228600" lvl="1" marL="914400" rtl="0">
              <a:spcBef>
                <a:spcPts val="0"/>
              </a:spcBef>
              <a:buChar char="○"/>
            </a:pPr>
            <a:r>
              <a:rPr lang="en"/>
              <a:t>43% of pediatricians said they often see children on technological devices</a:t>
            </a:r>
          </a:p>
          <a:p>
            <a:pPr indent="-228600" lvl="1" marL="914400" rtl="0">
              <a:spcBef>
                <a:spcPts val="0"/>
              </a:spcBef>
              <a:buChar char="○"/>
            </a:pPr>
            <a:r>
              <a:rPr lang="en"/>
              <a:t>64% of the pediatricians have prescribed reading</a:t>
            </a:r>
          </a:p>
          <a:p>
            <a:pPr indent="-228600" lvl="1" marL="914400" rtl="0">
              <a:spcBef>
                <a:spcPts val="0"/>
              </a:spcBef>
              <a:buChar char="○"/>
            </a:pPr>
            <a:r>
              <a:rPr lang="en"/>
              <a:t>79% do not provide a book or a pamphlet about reading to the children’s parents. However, most have books available in their waiting room.</a:t>
            </a:r>
          </a:p>
          <a:p>
            <a:pPr indent="-228600" lvl="1" marL="914400" rtl="0">
              <a:spcBef>
                <a:spcPts val="0"/>
              </a:spcBef>
              <a:buChar char="○"/>
            </a:pPr>
            <a:r>
              <a:rPr lang="en"/>
              <a:t>86% do not use a program like Reach out to Read, but think a program like this would be most beneficial.</a:t>
            </a:r>
          </a:p>
          <a:p>
            <a:pPr indent="-228600" lvl="1" marL="914400" rtl="0">
              <a:spcBef>
                <a:spcPts val="0"/>
              </a:spcBef>
              <a:buChar char="○"/>
            </a:pPr>
            <a:r>
              <a:rPr lang="en"/>
              <a:t>57% of pediatricians also think handing out a pamphlet on reading would be beneficial.</a:t>
            </a:r>
          </a:p>
        </p:txBody>
      </p:sp>
      <p:pic>
        <p:nvPicPr>
          <p:cNvPr id="95" name="Shape 95"/>
          <p:cNvPicPr preferRelativeResize="0"/>
          <p:nvPr/>
        </p:nvPicPr>
        <p:blipFill>
          <a:blip r:embed="rId3">
            <a:alphaModFix/>
          </a:blip>
          <a:stretch>
            <a:fillRect/>
          </a:stretch>
        </p:blipFill>
        <p:spPr>
          <a:xfrm>
            <a:off x="7106046" y="124496"/>
            <a:ext cx="1913425" cy="194062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292850"/>
            <a:ext cx="8520599" cy="800999"/>
          </a:xfrm>
          <a:prstGeom prst="rect">
            <a:avLst/>
          </a:prstGeom>
          <a:solidFill>
            <a:schemeClr val="dk1"/>
          </a:solidFill>
        </p:spPr>
        <p:txBody>
          <a:bodyPr anchorCtr="0" anchor="t" bIns="91425" lIns="91425" rIns="91425" tIns="91425">
            <a:noAutofit/>
          </a:bodyPr>
          <a:lstStyle/>
          <a:p>
            <a:pPr>
              <a:spcBef>
                <a:spcPts val="0"/>
              </a:spcBef>
              <a:buNone/>
            </a:pPr>
            <a:r>
              <a:rPr lang="en"/>
              <a:t>Recommendations for pediatricians </a:t>
            </a:r>
          </a:p>
        </p:txBody>
      </p:sp>
      <p:sp>
        <p:nvSpPr>
          <p:cNvPr id="101" name="Shape 101"/>
          <p:cNvSpPr txBox="1"/>
          <p:nvPr>
            <p:ph idx="1" type="body"/>
          </p:nvPr>
        </p:nvSpPr>
        <p:spPr>
          <a:xfrm>
            <a:off x="89450" y="1284975"/>
            <a:ext cx="8520599" cy="3694200"/>
          </a:xfrm>
          <a:prstGeom prst="rect">
            <a:avLst/>
          </a:prstGeom>
        </p:spPr>
        <p:txBody>
          <a:bodyPr anchorCtr="0" anchor="t" bIns="91425" lIns="91425" rIns="91425" tIns="91425">
            <a:noAutofit/>
          </a:bodyPr>
          <a:lstStyle/>
          <a:p>
            <a:pPr indent="-228600" lvl="0" marL="457200" rtl="0">
              <a:spcBef>
                <a:spcPts val="0"/>
              </a:spcBef>
              <a:buChar char="●"/>
            </a:pPr>
            <a:r>
              <a:rPr b="1" lang="en"/>
              <a:t>Reach out to Read Program</a:t>
            </a:r>
          </a:p>
          <a:p>
            <a:pPr indent="-228600" lvl="1" marL="914400" rtl="0">
              <a:spcBef>
                <a:spcPts val="0"/>
              </a:spcBef>
              <a:buChar char="○"/>
            </a:pPr>
            <a:r>
              <a:rPr lang="en"/>
              <a:t>Is this program right for you?</a:t>
            </a:r>
          </a:p>
          <a:p>
            <a:pPr indent="-228600" lvl="2" marL="1371600" rtl="0">
              <a:spcBef>
                <a:spcPts val="0"/>
              </a:spcBef>
              <a:buChar char="■"/>
            </a:pPr>
            <a:r>
              <a:rPr lang="en"/>
              <a:t>It is designed for primary care offices who provide care for children ages 6 months to 5 years.</a:t>
            </a:r>
          </a:p>
          <a:p>
            <a:pPr indent="-228600" lvl="1" marL="914400" rtl="0">
              <a:spcBef>
                <a:spcPts val="0"/>
              </a:spcBef>
              <a:buChar char="○"/>
            </a:pPr>
            <a:r>
              <a:rPr lang="en"/>
              <a:t>How to Start a Program?</a:t>
            </a:r>
          </a:p>
          <a:p>
            <a:pPr indent="-228600" lvl="2" marL="1371600" rtl="0">
              <a:spcBef>
                <a:spcPts val="0"/>
              </a:spcBef>
              <a:buChar char="■"/>
            </a:pPr>
            <a:r>
              <a:rPr lang="en"/>
              <a:t>Application Process</a:t>
            </a:r>
          </a:p>
          <a:p>
            <a:pPr indent="-228600" lvl="3" marL="1828800" rtl="0">
              <a:spcBef>
                <a:spcPts val="0"/>
              </a:spcBef>
              <a:buChar char="●"/>
            </a:pPr>
            <a:r>
              <a:rPr lang="en"/>
              <a:t>Then must go through training</a:t>
            </a:r>
          </a:p>
          <a:p>
            <a:pPr indent="-228600" lvl="0" marL="457200" rtl="0">
              <a:spcBef>
                <a:spcPts val="0"/>
              </a:spcBef>
              <a:buChar char="●"/>
            </a:pPr>
            <a:r>
              <a:rPr b="1" lang="en"/>
              <a:t>Have a brochure available on the importance of reading to families </a:t>
            </a:r>
          </a:p>
          <a:p>
            <a:pPr indent="-228600" lvl="0" marL="457200" rtl="0">
              <a:spcBef>
                <a:spcPts val="0"/>
              </a:spcBef>
              <a:buChar char="●"/>
            </a:pPr>
            <a:r>
              <a:rPr b="1" lang="en"/>
              <a:t>Provide information on local libraries and story time</a:t>
            </a:r>
          </a:p>
          <a:p>
            <a:pPr indent="-228600" lvl="0" marL="457200" rtl="0">
              <a:spcBef>
                <a:spcPts val="0"/>
              </a:spcBef>
              <a:buChar char="●"/>
            </a:pPr>
            <a:r>
              <a:rPr b="1" lang="en"/>
              <a:t>Hand out library cards to patients</a:t>
            </a:r>
          </a:p>
          <a:p>
            <a:pPr indent="-228600" lvl="0" marL="457200" rtl="0">
              <a:spcBef>
                <a:spcPts val="0"/>
              </a:spcBef>
              <a:buChar char="●"/>
            </a:pPr>
            <a:r>
              <a:rPr b="1" lang="en"/>
              <a:t>Create a small library in the office</a:t>
            </a:r>
          </a:p>
          <a:p>
            <a:pPr indent="-228600" lvl="0" marL="457200">
              <a:spcBef>
                <a:spcPts val="0"/>
              </a:spcBef>
              <a:buChar char="●"/>
            </a:pPr>
            <a:r>
              <a:rPr b="1" lang="en"/>
              <a:t>Provide the link to Reach out to Read</a:t>
            </a:r>
          </a:p>
        </p:txBody>
      </p:sp>
      <p:pic>
        <p:nvPicPr>
          <p:cNvPr id="102" name="Shape 102"/>
          <p:cNvPicPr preferRelativeResize="0"/>
          <p:nvPr/>
        </p:nvPicPr>
        <p:blipFill>
          <a:blip r:embed="rId3">
            <a:alphaModFix/>
          </a:blip>
          <a:stretch>
            <a:fillRect/>
          </a:stretch>
        </p:blipFill>
        <p:spPr>
          <a:xfrm>
            <a:off x="6948000" y="88125"/>
            <a:ext cx="2085975" cy="11394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241575"/>
            <a:ext cx="8556899" cy="755699"/>
          </a:xfrm>
          <a:prstGeom prst="rect">
            <a:avLst/>
          </a:prstGeom>
          <a:solidFill>
            <a:srgbClr val="32E57D"/>
          </a:solidFill>
        </p:spPr>
        <p:txBody>
          <a:bodyPr anchorCtr="0" anchor="b" bIns="91425" lIns="91425" rIns="91425" tIns="91425">
            <a:noAutofit/>
          </a:bodyPr>
          <a:lstStyle/>
          <a:p>
            <a:pPr>
              <a:spcBef>
                <a:spcPts val="0"/>
              </a:spcBef>
              <a:buNone/>
            </a:pPr>
            <a:r>
              <a:rPr lang="en" sz="4200"/>
              <a:t>Development of Parent Survey </a:t>
            </a:r>
          </a:p>
        </p:txBody>
      </p:sp>
      <p:sp>
        <p:nvSpPr>
          <p:cNvPr id="108" name="Shape 108"/>
          <p:cNvSpPr txBox="1"/>
          <p:nvPr>
            <p:ph idx="1" type="body"/>
          </p:nvPr>
        </p:nvSpPr>
        <p:spPr>
          <a:xfrm>
            <a:off x="311700" y="1237975"/>
            <a:ext cx="4994100" cy="3364199"/>
          </a:xfrm>
          <a:prstGeom prst="rect">
            <a:avLst/>
          </a:prstGeom>
        </p:spPr>
        <p:txBody>
          <a:bodyPr anchorCtr="0" anchor="t" bIns="91425" lIns="91425" rIns="91425" tIns="91425">
            <a:noAutofit/>
          </a:bodyPr>
          <a:lstStyle/>
          <a:p>
            <a:pPr indent="-228600" lvl="0" marL="457200" rtl="0">
              <a:spcBef>
                <a:spcPts val="0"/>
              </a:spcBef>
              <a:buSzPct val="100000"/>
            </a:pPr>
            <a:r>
              <a:rPr b="1" lang="en" sz="1400"/>
              <a:t>Parent:</a:t>
            </a:r>
          </a:p>
          <a:p>
            <a:pPr indent="-228600" lvl="1" marL="914400" rtl="0">
              <a:spcBef>
                <a:spcPts val="0"/>
              </a:spcBef>
              <a:buSzPct val="100000"/>
            </a:pPr>
            <a:r>
              <a:rPr lang="en" sz="1400"/>
              <a:t>Relationship &amp; work status</a:t>
            </a:r>
          </a:p>
          <a:p>
            <a:pPr indent="-228600" lvl="1" marL="914400" rtl="0">
              <a:spcBef>
                <a:spcPts val="0"/>
              </a:spcBef>
              <a:buSzPct val="100000"/>
            </a:pPr>
            <a:r>
              <a:rPr lang="en" sz="1400"/>
              <a:t>Education level</a:t>
            </a:r>
          </a:p>
          <a:p>
            <a:pPr indent="-228600" lvl="1" marL="914400" rtl="0">
              <a:spcBef>
                <a:spcPts val="0"/>
              </a:spcBef>
              <a:buSzPct val="100000"/>
            </a:pPr>
            <a:r>
              <a:rPr lang="en" sz="1400"/>
              <a:t>Reading habits</a:t>
            </a:r>
          </a:p>
          <a:p>
            <a:pPr indent="-228600" lvl="1" marL="914400" rtl="0">
              <a:spcBef>
                <a:spcPts val="0"/>
              </a:spcBef>
              <a:buSzPct val="100000"/>
            </a:pPr>
            <a:r>
              <a:rPr lang="en" sz="1400"/>
              <a:t>Library use</a:t>
            </a:r>
          </a:p>
          <a:p>
            <a:pPr indent="-228600" lvl="0" marL="457200" rtl="0">
              <a:spcBef>
                <a:spcPts val="0"/>
              </a:spcBef>
              <a:buSzPct val="100000"/>
            </a:pPr>
            <a:r>
              <a:rPr b="1" lang="en" sz="1400"/>
              <a:t>Child:</a:t>
            </a:r>
          </a:p>
          <a:p>
            <a:pPr indent="-228600" lvl="1" marL="914400" rtl="0">
              <a:spcBef>
                <a:spcPts val="0"/>
              </a:spcBef>
              <a:buSzPct val="100000"/>
            </a:pPr>
            <a:r>
              <a:rPr lang="en" sz="1400"/>
              <a:t>Age</a:t>
            </a:r>
          </a:p>
          <a:p>
            <a:pPr indent="-228600" lvl="1" marL="914400" rtl="0">
              <a:spcBef>
                <a:spcPts val="0"/>
              </a:spcBef>
              <a:buSzPct val="100000"/>
            </a:pPr>
            <a:r>
              <a:rPr lang="en" sz="1400"/>
              <a:t>Child care</a:t>
            </a:r>
          </a:p>
          <a:p>
            <a:pPr indent="-228600" lvl="1" marL="914400" rtl="0">
              <a:spcBef>
                <a:spcPts val="0"/>
              </a:spcBef>
              <a:buSzPct val="100000"/>
            </a:pPr>
            <a:r>
              <a:rPr lang="en" sz="1400"/>
              <a:t>Reading habits with parent or caregiver</a:t>
            </a:r>
          </a:p>
          <a:p>
            <a:pPr indent="-228600" lvl="1" marL="914400" rtl="0">
              <a:spcBef>
                <a:spcPts val="0"/>
              </a:spcBef>
              <a:buSzPct val="100000"/>
            </a:pPr>
            <a:r>
              <a:rPr lang="en" sz="1400"/>
              <a:t>Screening habits</a:t>
            </a:r>
          </a:p>
          <a:p>
            <a:pPr indent="-228600" lvl="0" marL="457200" rtl="0">
              <a:spcBef>
                <a:spcPts val="0"/>
              </a:spcBef>
              <a:buSzPct val="100000"/>
            </a:pPr>
            <a:r>
              <a:rPr b="1" lang="en" sz="1400"/>
              <a:t>Tablet vs. Book</a:t>
            </a:r>
          </a:p>
          <a:p>
            <a:pPr indent="-228600" lvl="0" marL="457200" rtl="0">
              <a:spcBef>
                <a:spcPts val="0"/>
              </a:spcBef>
              <a:buSzPct val="100000"/>
            </a:pPr>
            <a:r>
              <a:rPr b="1" lang="en" sz="1400"/>
              <a:t>Technology vs. Reading</a:t>
            </a:r>
          </a:p>
          <a:p>
            <a:pPr indent="-228600" lvl="0" marL="457200">
              <a:spcBef>
                <a:spcPts val="0"/>
              </a:spcBef>
              <a:buSzPct val="100000"/>
            </a:pPr>
            <a:r>
              <a:rPr b="1" lang="en" sz="1400"/>
              <a:t>Role of pediatrician </a:t>
            </a:r>
          </a:p>
        </p:txBody>
      </p:sp>
      <p:pic>
        <p:nvPicPr>
          <p:cNvPr id="109" name="Shape 109"/>
          <p:cNvPicPr preferRelativeResize="0"/>
          <p:nvPr/>
        </p:nvPicPr>
        <p:blipFill>
          <a:blip r:embed="rId3">
            <a:alphaModFix/>
          </a:blip>
          <a:stretch>
            <a:fillRect/>
          </a:stretch>
        </p:blipFill>
        <p:spPr>
          <a:xfrm>
            <a:off x="6719800" y="241575"/>
            <a:ext cx="2148800" cy="16750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